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8" r:id="rId8"/>
    <p:sldId id="263" r:id="rId9"/>
    <p:sldId id="264" r:id="rId10"/>
    <p:sldId id="265" r:id="rId11"/>
    <p:sldId id="269" r:id="rId12"/>
    <p:sldId id="266" r:id="rId13"/>
    <p:sldId id="270" r:id="rId14"/>
    <p:sldId id="267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7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6F4C-F413-47C7-8F18-BCDA7DF5B0C4}" type="datetimeFigureOut">
              <a:rPr lang="pl-PL" smtClean="0"/>
              <a:t>17.11.2020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EA53-5174-439B-8FB3-C2E6237B65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713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6F4C-F413-47C7-8F18-BCDA7DF5B0C4}" type="datetimeFigureOut">
              <a:rPr lang="pl-PL" smtClean="0"/>
              <a:t>17.11.2020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EA53-5174-439B-8FB3-C2E6237B65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966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6F4C-F413-47C7-8F18-BCDA7DF5B0C4}" type="datetimeFigureOut">
              <a:rPr lang="pl-PL" smtClean="0"/>
              <a:t>17.11.2020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EA53-5174-439B-8FB3-C2E6237B6557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935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6F4C-F413-47C7-8F18-BCDA7DF5B0C4}" type="datetimeFigureOut">
              <a:rPr lang="pl-PL" smtClean="0"/>
              <a:t>17.11.2020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EA53-5174-439B-8FB3-C2E6237B65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936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6F4C-F413-47C7-8F18-BCDA7DF5B0C4}" type="datetimeFigureOut">
              <a:rPr lang="pl-PL" smtClean="0"/>
              <a:t>17.11.2020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EA53-5174-439B-8FB3-C2E6237B6557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0742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6F4C-F413-47C7-8F18-BCDA7DF5B0C4}" type="datetimeFigureOut">
              <a:rPr lang="pl-PL" smtClean="0"/>
              <a:t>17.11.2020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EA53-5174-439B-8FB3-C2E6237B65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746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6F4C-F413-47C7-8F18-BCDA7DF5B0C4}" type="datetimeFigureOut">
              <a:rPr lang="pl-PL" smtClean="0"/>
              <a:t>17.11.2020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EA53-5174-439B-8FB3-C2E6237B65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346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6F4C-F413-47C7-8F18-BCDA7DF5B0C4}" type="datetimeFigureOut">
              <a:rPr lang="pl-PL" smtClean="0"/>
              <a:t>17.11.2020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EA53-5174-439B-8FB3-C2E6237B65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569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6F4C-F413-47C7-8F18-BCDA7DF5B0C4}" type="datetimeFigureOut">
              <a:rPr lang="pl-PL" smtClean="0"/>
              <a:t>17.11.2020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EA53-5174-439B-8FB3-C2E6237B65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690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6F4C-F413-47C7-8F18-BCDA7DF5B0C4}" type="datetimeFigureOut">
              <a:rPr lang="pl-PL" smtClean="0"/>
              <a:t>17.11.2020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EA53-5174-439B-8FB3-C2E6237B65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587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6F4C-F413-47C7-8F18-BCDA7DF5B0C4}" type="datetimeFigureOut">
              <a:rPr lang="pl-PL" smtClean="0"/>
              <a:t>17.11.2020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EA53-5174-439B-8FB3-C2E6237B65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894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6F4C-F413-47C7-8F18-BCDA7DF5B0C4}" type="datetimeFigureOut">
              <a:rPr lang="pl-PL" smtClean="0"/>
              <a:t>17.11.2020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EA53-5174-439B-8FB3-C2E6237B65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293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6F4C-F413-47C7-8F18-BCDA7DF5B0C4}" type="datetimeFigureOut">
              <a:rPr lang="pl-PL" smtClean="0"/>
              <a:t>17.11.2020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EA53-5174-439B-8FB3-C2E6237B65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46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6F4C-F413-47C7-8F18-BCDA7DF5B0C4}" type="datetimeFigureOut">
              <a:rPr lang="pl-PL" smtClean="0"/>
              <a:t>17.11.2020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EA53-5174-439B-8FB3-C2E6237B65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911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6F4C-F413-47C7-8F18-BCDA7DF5B0C4}" type="datetimeFigureOut">
              <a:rPr lang="pl-PL" smtClean="0"/>
              <a:t>17.11.2020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EA53-5174-439B-8FB3-C2E6237B65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23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06F4C-F413-47C7-8F18-BCDA7DF5B0C4}" type="datetimeFigureOut">
              <a:rPr lang="pl-PL" smtClean="0"/>
              <a:t>17.11.2020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0EA53-5174-439B-8FB3-C2E6237B65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293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06F4C-F413-47C7-8F18-BCDA7DF5B0C4}" type="datetimeFigureOut">
              <a:rPr lang="pl-PL" smtClean="0"/>
              <a:t>17.11.2020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130EA53-5174-439B-8FB3-C2E6237B655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5722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INWAZJA- obcy rośnie na moim podwórku.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Praca konkursowa uczniów klasy IV Szkoły Podstawowej im. Kornela Makuszyńskiego w Jerutach </a:t>
            </a:r>
          </a:p>
          <a:p>
            <a:pPr algn="ctr"/>
            <a:endParaRPr lang="pl-PL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l-PL" b="1" u="sng" dirty="0" smtClean="0"/>
              <a:t>Zespół w składzie:</a:t>
            </a:r>
          </a:p>
          <a:p>
            <a:r>
              <a:rPr lang="pl-PL" dirty="0" smtClean="0"/>
              <a:t>Zofia Orzeł</a:t>
            </a:r>
          </a:p>
          <a:p>
            <a:r>
              <a:rPr lang="pl-PL" dirty="0" smtClean="0"/>
              <a:t>Maja </a:t>
            </a:r>
            <a:r>
              <a:rPr lang="pl-PL" dirty="0" err="1" smtClean="0"/>
              <a:t>Bubrowiecka</a:t>
            </a:r>
            <a:endParaRPr lang="pl-PL" dirty="0" smtClean="0"/>
          </a:p>
          <a:p>
            <a:r>
              <a:rPr lang="pl-PL" dirty="0" smtClean="0"/>
              <a:t>Maja Półtorak</a:t>
            </a:r>
          </a:p>
          <a:p>
            <a:r>
              <a:rPr lang="pl-PL" dirty="0" smtClean="0"/>
              <a:t>Błażej Niciński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6" t="19825" r="9011" b="20338"/>
          <a:stretch/>
        </p:blipFill>
        <p:spPr>
          <a:xfrm>
            <a:off x="5842430" y="2686569"/>
            <a:ext cx="3699136" cy="39427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4960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459" y="473121"/>
            <a:ext cx="9723310" cy="3348252"/>
          </a:xfrm>
        </p:spPr>
        <p:txBody>
          <a:bodyPr>
            <a:noAutofit/>
          </a:bodyPr>
          <a:lstStyle/>
          <a:p>
            <a:pPr algn="ctr"/>
            <a:r>
              <a:rPr lang="pl-PL" sz="2000" dirty="0">
                <a:solidFill>
                  <a:schemeClr val="tx1"/>
                </a:solidFill>
              </a:rPr>
              <a:t>Biedronki są nazywane „bożymi krówkami”. To owady bardzo pożyteczne, jednak od pewnego czasu zadomowiła się u nas biedronka azjatycka. Bardziej agresywna i ekspansywna od rodzimych </a:t>
            </a:r>
            <a:r>
              <a:rPr lang="pl-PL" sz="2000" dirty="0" smtClean="0">
                <a:solidFill>
                  <a:schemeClr val="tx1"/>
                </a:solidFill>
              </a:rPr>
              <a:t>gatunków. Entomologowie </a:t>
            </a:r>
            <a:r>
              <a:rPr lang="pl-PL" sz="2000" dirty="0">
                <a:solidFill>
                  <a:schemeClr val="tx1"/>
                </a:solidFill>
              </a:rPr>
              <a:t>zwracają uwagę na fakt, że biedronka azjatycka, jako gatunek inwazyjny, stanowi zagrożenie dla gatunków rodzimych - biedronek siedmiokropek, dwukropek czy </a:t>
            </a:r>
            <a:r>
              <a:rPr lang="pl-PL" sz="2000" dirty="0" err="1">
                <a:solidFill>
                  <a:schemeClr val="tx1"/>
                </a:solidFill>
              </a:rPr>
              <a:t>oczatek</a:t>
            </a:r>
            <a:r>
              <a:rPr lang="pl-PL" sz="2000" dirty="0">
                <a:solidFill>
                  <a:schemeClr val="tx1"/>
                </a:solidFill>
              </a:rPr>
              <a:t>. </a:t>
            </a:r>
            <a:r>
              <a:rPr lang="pl-PL" sz="2000" dirty="0" smtClean="0">
                <a:solidFill>
                  <a:schemeClr val="tx1"/>
                </a:solidFill>
              </a:rPr>
              <a:t> Biedronka </a:t>
            </a:r>
            <a:r>
              <a:rPr lang="pl-PL" sz="2000" dirty="0">
                <a:solidFill>
                  <a:schemeClr val="tx1"/>
                </a:solidFill>
              </a:rPr>
              <a:t>azjatycka to gatunek obcy, inwazyjny, który zabiera pokarm i niszę środowiskową naszym biedronkom. Wypiera je z ich naturalnych stanowisk dzięki znacznie większej płodności, i poprzez agresywne zachowanie larw, które atakują larwy polskich </a:t>
            </a:r>
            <a:r>
              <a:rPr lang="pl-PL" sz="2000" dirty="0" smtClean="0">
                <a:solidFill>
                  <a:schemeClr val="tx1"/>
                </a:solidFill>
              </a:rPr>
              <a:t>biedronek.</a:t>
            </a: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3074" name="Picture 2" descr="Biedronka siedmiokropka i azjatyc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48" y="3821373"/>
            <a:ext cx="4527692" cy="26613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2991" r="6479" b="17009"/>
          <a:stretch/>
        </p:blipFill>
        <p:spPr>
          <a:xfrm>
            <a:off x="7833814" y="3562066"/>
            <a:ext cx="2007643" cy="29206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rostokąt 3"/>
          <p:cNvSpPr/>
          <p:nvPr/>
        </p:nvSpPr>
        <p:spPr>
          <a:xfrm>
            <a:off x="6010755" y="5022376"/>
            <a:ext cx="3200300" cy="12926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pl-PL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 okaz znaleziony </a:t>
            </a:r>
          </a:p>
          <a:p>
            <a:pPr algn="ctr"/>
            <a:r>
              <a:rPr lang="pl-PL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 naszym ogrodzie.</a:t>
            </a:r>
            <a:endParaRPr lang="pl-PL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48349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540" y="3296444"/>
            <a:ext cx="4070349" cy="30527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9427958" cy="2379786"/>
          </a:xfrm>
        </p:spPr>
        <p:txBody>
          <a:bodyPr>
            <a:normAutofit/>
          </a:bodyPr>
          <a:lstStyle/>
          <a:p>
            <a:pPr algn="ctr"/>
            <a:r>
              <a:rPr lang="pl-PL" sz="1600" b="1" dirty="0" smtClean="0">
                <a:solidFill>
                  <a:srgbClr val="00B0F0"/>
                </a:solidFill>
              </a:rPr>
              <a:t>Kolejnym niechcianym gatunkiem, który nęka  nas od lat jest </a:t>
            </a:r>
            <a:r>
              <a:rPr lang="pl-PL" sz="1600" b="1" dirty="0" err="1" smtClean="0">
                <a:solidFill>
                  <a:srgbClr val="00B0F0"/>
                </a:solidFill>
              </a:rPr>
              <a:t>szrotówek</a:t>
            </a:r>
            <a:r>
              <a:rPr lang="pl-PL" sz="1600" b="1" dirty="0" smtClean="0">
                <a:solidFill>
                  <a:srgbClr val="00B0F0"/>
                </a:solidFill>
              </a:rPr>
              <a:t> </a:t>
            </a:r>
            <a:r>
              <a:rPr lang="pl-PL" sz="1600" b="1" dirty="0" err="1" smtClean="0">
                <a:solidFill>
                  <a:srgbClr val="00B0F0"/>
                </a:solidFill>
              </a:rPr>
              <a:t>kasztanowcowiaczek</a:t>
            </a:r>
            <a:r>
              <a:rPr lang="pl-PL" sz="1600" b="1" dirty="0" smtClean="0">
                <a:solidFill>
                  <a:srgbClr val="00B0F0"/>
                </a:solidFill>
              </a:rPr>
              <a:t>. Przez kilkanaście ostatnich lat  niszczył liście kasztanowca , usytuowanego na skraju ogrodu. Sprawcą </a:t>
            </a:r>
            <a:r>
              <a:rPr lang="pl-PL" sz="1600" b="1" dirty="0">
                <a:solidFill>
                  <a:srgbClr val="00B0F0"/>
                </a:solidFill>
              </a:rPr>
              <a:t>całego zamieszania jest mały motylek – </a:t>
            </a:r>
            <a:r>
              <a:rPr lang="pl-PL" sz="1600" b="1" dirty="0" err="1">
                <a:solidFill>
                  <a:srgbClr val="00B0F0"/>
                </a:solidFill>
              </a:rPr>
              <a:t>szrotówek</a:t>
            </a:r>
            <a:r>
              <a:rPr lang="pl-PL" sz="1600" b="1" dirty="0">
                <a:solidFill>
                  <a:srgbClr val="00B0F0"/>
                </a:solidFill>
              </a:rPr>
              <a:t> </a:t>
            </a:r>
            <a:r>
              <a:rPr lang="pl-PL" sz="1600" b="1" dirty="0" err="1">
                <a:solidFill>
                  <a:srgbClr val="00B0F0"/>
                </a:solidFill>
              </a:rPr>
              <a:t>kasztanowcowiaczek</a:t>
            </a:r>
            <a:r>
              <a:rPr lang="pl-PL" sz="1600" b="1" dirty="0">
                <a:solidFill>
                  <a:srgbClr val="00B0F0"/>
                </a:solidFill>
              </a:rPr>
              <a:t>, który zawędrował do nas </a:t>
            </a:r>
            <a:r>
              <a:rPr lang="pl-PL" sz="1600" b="1" dirty="0" smtClean="0">
                <a:solidFill>
                  <a:srgbClr val="00B0F0"/>
                </a:solidFill>
              </a:rPr>
              <a:t>prosto z </a:t>
            </a:r>
            <a:r>
              <a:rPr lang="pl-PL" sz="1600" b="1" dirty="0">
                <a:solidFill>
                  <a:srgbClr val="00B0F0"/>
                </a:solidFill>
              </a:rPr>
              <a:t>południa Europy</a:t>
            </a:r>
            <a:r>
              <a:rPr lang="pl-PL" sz="1600" b="1" dirty="0" smtClean="0">
                <a:solidFill>
                  <a:srgbClr val="00B0F0"/>
                </a:solidFill>
              </a:rPr>
              <a:t>.</a:t>
            </a:r>
            <a:r>
              <a:rPr lang="pl-PL" sz="1600" b="1" dirty="0">
                <a:solidFill>
                  <a:srgbClr val="00B0F0"/>
                </a:solidFill>
              </a:rPr>
              <a:t> Pochodzenie szkodnika nie jest do końca wyjaśnione. Od wielu lat w środowisku entomologów w Europie krąży hipoteza o tym, że został zawleczony wraz z importowanymi towarami z Chin</a:t>
            </a:r>
            <a:r>
              <a:rPr lang="pl-PL" sz="1600" b="1" dirty="0" smtClean="0">
                <a:solidFill>
                  <a:srgbClr val="00B0F0"/>
                </a:solidFill>
              </a:rPr>
              <a:t>.</a:t>
            </a:r>
            <a:r>
              <a:rPr lang="pl-PL" sz="1600" b="1" dirty="0">
                <a:solidFill>
                  <a:srgbClr val="00B0F0"/>
                </a:solidFill>
              </a:rPr>
              <a:t> Dorosły owad jest</a:t>
            </a:r>
            <a:r>
              <a:rPr lang="pl-PL" sz="1600" dirty="0">
                <a:solidFill>
                  <a:srgbClr val="00B0F0"/>
                </a:solidFill>
              </a:rPr>
              <a:t> motylem o długości 2,8-3,8 mm. Ma brązowo-złociste skrzydła z białymi, </a:t>
            </a:r>
            <a:r>
              <a:rPr lang="pl-PL" sz="1600" b="1" dirty="0">
                <a:solidFill>
                  <a:srgbClr val="00B0F0"/>
                </a:solidFill>
              </a:rPr>
              <a:t>czarno obrzeżonymi przepaskami mają rozpiętość 7 mm. Czułki są nitkowate, nieco krótsze od ciała. Jaja są kształtu soczewkowatego, perłowo-białe, znajdują się na górnej stronie liści obok nerwów bocznych.</a:t>
            </a:r>
            <a:endParaRPr lang="pl-PL" sz="1600" b="1" dirty="0">
              <a:solidFill>
                <a:srgbClr val="00B0F0"/>
              </a:solidFill>
            </a:endParaRPr>
          </a:p>
        </p:txBody>
      </p:sp>
      <p:pic>
        <p:nvPicPr>
          <p:cNvPr id="1026" name="Picture 2" descr="Szrotówek kasztanowiaczek - groźny szkodnik kasztanowca, fot. mayk.75 - Depositphot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095" y="3172161"/>
            <a:ext cx="3496935" cy="2494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zrotówek kasztanowiaczek, fot. radub85 -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55" y="4145791"/>
            <a:ext cx="2967099" cy="21165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44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ntruz w mazurskich lasach. Wypiera rodzime gatunk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057" y="2383208"/>
            <a:ext cx="3089842" cy="411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ytuł 7"/>
          <p:cNvSpPr>
            <a:spLocks noGrp="1"/>
          </p:cNvSpPr>
          <p:nvPr>
            <p:ph type="title" idx="4294967295"/>
          </p:nvPr>
        </p:nvSpPr>
        <p:spPr>
          <a:xfrm>
            <a:off x="0" y="254000"/>
            <a:ext cx="11191875" cy="6604000"/>
          </a:xfrm>
        </p:spPr>
        <p:txBody>
          <a:bodyPr>
            <a:normAutofit fontScale="90000"/>
          </a:bodyPr>
          <a:lstStyle/>
          <a:p>
            <a:r>
              <a:rPr lang="pl-PL" sz="1400" dirty="0" smtClean="0"/>
              <a:t> </a:t>
            </a:r>
            <a:r>
              <a:rPr lang="pl-PL" sz="2700" b="1" dirty="0" smtClean="0">
                <a:solidFill>
                  <a:schemeClr val="tx1"/>
                </a:solidFill>
              </a:rPr>
              <a:t>Jak widać w naszym szkolnym ogrodzie  gatunki inwazyjne nie zadomowiły się . Jednakże przemierzając </a:t>
            </a:r>
            <a:r>
              <a:rPr lang="pl-PL" sz="2700" b="1" dirty="0">
                <a:solidFill>
                  <a:schemeClr val="tx1"/>
                </a:solidFill>
              </a:rPr>
              <a:t>lasy </a:t>
            </a:r>
            <a:r>
              <a:rPr lang="pl-PL" sz="2700" b="1" dirty="0" smtClean="0">
                <a:solidFill>
                  <a:schemeClr val="tx1"/>
                </a:solidFill>
              </a:rPr>
              <a:t>, łąki i pola Warmii </a:t>
            </a:r>
            <a:r>
              <a:rPr lang="pl-PL" sz="2700" b="1" dirty="0">
                <a:solidFill>
                  <a:schemeClr val="tx1"/>
                </a:solidFill>
              </a:rPr>
              <a:t>i Mazur można podziwiać faunę i florę Ameryki lub </a:t>
            </a:r>
            <a:r>
              <a:rPr lang="pl-PL" sz="2700" b="1" dirty="0" smtClean="0">
                <a:solidFill>
                  <a:schemeClr val="tx1"/>
                </a:solidFill>
              </a:rPr>
              <a:t>Azji. </a:t>
            </a:r>
            <a:r>
              <a:rPr lang="pl-PL" sz="2700" b="1" dirty="0">
                <a:solidFill>
                  <a:schemeClr val="tx1"/>
                </a:solidFill>
              </a:rPr>
              <a:t>Takim przybyszem </a:t>
            </a:r>
            <a:r>
              <a:rPr lang="pl-PL" sz="2700" b="1" dirty="0" smtClean="0">
                <a:solidFill>
                  <a:schemeClr val="tx1"/>
                </a:solidFill>
              </a:rPr>
              <a:t>jest</a:t>
            </a:r>
            <a:r>
              <a:rPr lang="pl-PL" sz="2700" b="1" dirty="0" smtClean="0">
                <a:solidFill>
                  <a:schemeClr val="tx1"/>
                </a:solidFill>
              </a:rPr>
              <a:t/>
            </a:r>
            <a:br>
              <a:rPr lang="pl-PL" sz="2700" b="1" dirty="0" smtClean="0">
                <a:solidFill>
                  <a:schemeClr val="tx1"/>
                </a:solidFill>
              </a:rPr>
            </a:br>
            <a:r>
              <a:rPr lang="pl-PL" sz="2700" b="1" dirty="0" smtClean="0">
                <a:solidFill>
                  <a:schemeClr val="tx1"/>
                </a:solidFill>
              </a:rPr>
              <a:t>* niecierpek </a:t>
            </a:r>
            <a:r>
              <a:rPr lang="pl-PL" sz="2700" b="1" dirty="0">
                <a:solidFill>
                  <a:schemeClr val="tx1"/>
                </a:solidFill>
              </a:rPr>
              <a:t>drobnokwiatowy </a:t>
            </a:r>
            <a:r>
              <a:rPr lang="pl-PL" sz="2700" b="1" dirty="0" smtClean="0">
                <a:solidFill>
                  <a:schemeClr val="tx1"/>
                </a:solidFill>
              </a:rPr>
              <a:t>, </a:t>
            </a:r>
            <a:r>
              <a:rPr lang="pl-PL" sz="2700" b="1" dirty="0">
                <a:solidFill>
                  <a:schemeClr val="tx1"/>
                </a:solidFill>
              </a:rPr>
              <a:t>którego ojczyzną jest Mongolia i Syberia</a:t>
            </a:r>
            <a:r>
              <a:rPr lang="pl-PL" sz="2700" b="1" dirty="0" smtClean="0">
                <a:solidFill>
                  <a:schemeClr val="tx1"/>
                </a:solidFill>
              </a:rPr>
              <a:t>.</a:t>
            </a:r>
            <a:r>
              <a:rPr lang="pl-PL" sz="2700" b="1" dirty="0">
                <a:solidFill>
                  <a:schemeClr val="tx1"/>
                </a:solidFill>
              </a:rPr>
              <a:t> </a:t>
            </a:r>
            <a:r>
              <a:rPr lang="pl-PL" sz="2700" b="1" dirty="0" smtClean="0">
                <a:solidFill>
                  <a:schemeClr val="tx1"/>
                </a:solidFill>
              </a:rPr>
              <a:t/>
            </a:r>
            <a:br>
              <a:rPr lang="pl-PL" sz="2700" b="1" dirty="0" smtClean="0">
                <a:solidFill>
                  <a:schemeClr val="tx1"/>
                </a:solidFill>
              </a:rPr>
            </a:br>
            <a:r>
              <a:rPr lang="pl-PL" sz="2700" b="1" dirty="0">
                <a:solidFill>
                  <a:schemeClr val="tx1"/>
                </a:solidFill>
              </a:rPr>
              <a:t/>
            </a:r>
            <a:br>
              <a:rPr lang="pl-PL" sz="2700" b="1" dirty="0">
                <a:solidFill>
                  <a:schemeClr val="tx1"/>
                </a:solidFill>
              </a:rPr>
            </a:br>
            <a:r>
              <a:rPr lang="pl-PL" sz="2700" b="1" dirty="0" smtClean="0">
                <a:solidFill>
                  <a:schemeClr val="tx1"/>
                </a:solidFill>
              </a:rPr>
              <a:t>Największą </a:t>
            </a:r>
            <a:r>
              <a:rPr lang="pl-PL" sz="2700" b="1" dirty="0">
                <a:solidFill>
                  <a:schemeClr val="tx1"/>
                </a:solidFill>
              </a:rPr>
              <a:t>„karierę medialną” </a:t>
            </a:r>
            <a:r>
              <a:rPr lang="pl-PL" sz="2700" b="1" dirty="0" smtClean="0">
                <a:solidFill>
                  <a:schemeClr val="tx1"/>
                </a:solidFill>
              </a:rPr>
              <a:t>zrobił :</a:t>
            </a:r>
            <a:br>
              <a:rPr lang="pl-PL" sz="2700" b="1" dirty="0" smtClean="0">
                <a:solidFill>
                  <a:schemeClr val="tx1"/>
                </a:solidFill>
              </a:rPr>
            </a:br>
            <a:r>
              <a:rPr lang="pl-PL" sz="2700" b="1" dirty="0" smtClean="0">
                <a:solidFill>
                  <a:schemeClr val="tx1"/>
                </a:solidFill>
              </a:rPr>
              <a:t>*  </a:t>
            </a:r>
            <a:r>
              <a:rPr lang="pl-PL" sz="2700" b="1" dirty="0">
                <a:solidFill>
                  <a:schemeClr val="tx1"/>
                </a:solidFill>
              </a:rPr>
              <a:t>jednak w ostatnich latach przybysz z kaukaskich gór – barszcz </a:t>
            </a:r>
            <a:r>
              <a:rPr lang="pl-PL" sz="2700" b="1" dirty="0" smtClean="0">
                <a:solidFill>
                  <a:schemeClr val="tx1"/>
                </a:solidFill>
              </a:rPr>
              <a:t>Sosnowskiego</a:t>
            </a:r>
            <a:r>
              <a:rPr lang="pl-PL" sz="2700" b="1" dirty="0" smtClean="0">
                <a:solidFill>
                  <a:schemeClr val="tx1"/>
                </a:solidFill>
              </a:rPr>
              <a:t>.</a:t>
            </a:r>
            <a:br>
              <a:rPr lang="pl-PL" sz="2700" b="1" dirty="0" smtClean="0">
                <a:solidFill>
                  <a:schemeClr val="tx1"/>
                </a:solidFill>
              </a:rPr>
            </a:br>
            <a:r>
              <a:rPr lang="pl-PL" sz="2700" b="1" dirty="0" smtClean="0">
                <a:solidFill>
                  <a:schemeClr val="tx1"/>
                </a:solidFill>
              </a:rPr>
              <a:t/>
            </a:r>
            <a:br>
              <a:rPr lang="pl-PL" sz="2700" b="1" dirty="0" smtClean="0">
                <a:solidFill>
                  <a:schemeClr val="tx1"/>
                </a:solidFill>
              </a:rPr>
            </a:br>
            <a:r>
              <a:rPr lang="pl-PL" sz="2700" b="1" dirty="0" smtClean="0">
                <a:solidFill>
                  <a:schemeClr val="tx1"/>
                </a:solidFill>
              </a:rPr>
              <a:t> </a:t>
            </a:r>
            <a:r>
              <a:rPr lang="pl-PL" sz="2700" b="1" dirty="0">
                <a:solidFill>
                  <a:schemeClr val="tx1"/>
                </a:solidFill>
              </a:rPr>
              <a:t>Roślin o historii podobnej do opisanych wyżej przykładów znajdziemy w swoim otoczeniu znacznie więcej, np</a:t>
            </a:r>
            <a:r>
              <a:rPr lang="pl-PL" sz="2700" b="1" dirty="0" smtClean="0">
                <a:solidFill>
                  <a:schemeClr val="tx1"/>
                </a:solidFill>
              </a:rPr>
              <a:t>.</a:t>
            </a:r>
            <a:br>
              <a:rPr lang="pl-PL" sz="2700" b="1" dirty="0" smtClean="0">
                <a:solidFill>
                  <a:schemeClr val="tx1"/>
                </a:solidFill>
              </a:rPr>
            </a:br>
            <a:r>
              <a:rPr lang="pl-PL" sz="2700" b="1" dirty="0" smtClean="0">
                <a:solidFill>
                  <a:schemeClr val="tx1"/>
                </a:solidFill>
              </a:rPr>
              <a:t>*  </a:t>
            </a:r>
            <a:r>
              <a:rPr lang="pl-PL" sz="2700" b="1" dirty="0">
                <a:solidFill>
                  <a:schemeClr val="tx1"/>
                </a:solidFill>
              </a:rPr>
              <a:t>moczarka kanadyjska, </a:t>
            </a:r>
            <a:r>
              <a:rPr lang="pl-PL" sz="2700" b="1" dirty="0" smtClean="0">
                <a:solidFill>
                  <a:schemeClr val="tx1"/>
                </a:solidFill>
              </a:rPr>
              <a:t/>
            </a:r>
            <a:br>
              <a:rPr lang="pl-PL" sz="2700" b="1" dirty="0" smtClean="0">
                <a:solidFill>
                  <a:schemeClr val="tx1"/>
                </a:solidFill>
              </a:rPr>
            </a:br>
            <a:r>
              <a:rPr lang="pl-PL" sz="2700" b="1" dirty="0">
                <a:solidFill>
                  <a:schemeClr val="tx1"/>
                </a:solidFill>
              </a:rPr>
              <a:t>*</a:t>
            </a:r>
            <a:r>
              <a:rPr lang="pl-PL" sz="2700" b="1" dirty="0" smtClean="0">
                <a:solidFill>
                  <a:schemeClr val="tx1"/>
                </a:solidFill>
              </a:rPr>
              <a:t>słonecznik </a:t>
            </a:r>
            <a:r>
              <a:rPr lang="pl-PL" sz="2700" b="1" dirty="0">
                <a:solidFill>
                  <a:schemeClr val="tx1"/>
                </a:solidFill>
              </a:rPr>
              <a:t>bulwiasty</a:t>
            </a:r>
            <a:r>
              <a:rPr lang="pl-PL" sz="2700" b="1" dirty="0" smtClean="0">
                <a:solidFill>
                  <a:schemeClr val="tx1"/>
                </a:solidFill>
              </a:rPr>
              <a:t>,</a:t>
            </a:r>
            <a:br>
              <a:rPr lang="pl-PL" sz="2700" b="1" dirty="0" smtClean="0">
                <a:solidFill>
                  <a:schemeClr val="tx1"/>
                </a:solidFill>
              </a:rPr>
            </a:br>
            <a:r>
              <a:rPr lang="pl-PL" sz="2700" b="1" dirty="0">
                <a:solidFill>
                  <a:schemeClr val="tx1"/>
                </a:solidFill>
              </a:rPr>
              <a:t>*</a:t>
            </a:r>
            <a:r>
              <a:rPr lang="pl-PL" sz="2700" b="1" dirty="0" smtClean="0">
                <a:solidFill>
                  <a:schemeClr val="tx1"/>
                </a:solidFill>
              </a:rPr>
              <a:t> </a:t>
            </a:r>
            <a:r>
              <a:rPr lang="pl-PL" sz="2700" b="1" dirty="0">
                <a:solidFill>
                  <a:schemeClr val="tx1"/>
                </a:solidFill>
              </a:rPr>
              <a:t>nawłoć kanadyjska</a:t>
            </a:r>
            <a:r>
              <a:rPr lang="pl-PL" sz="2700" b="1" dirty="0" smtClean="0">
                <a:solidFill>
                  <a:schemeClr val="tx1"/>
                </a:solidFill>
              </a:rPr>
              <a:t>,</a:t>
            </a:r>
            <a:br>
              <a:rPr lang="pl-PL" sz="2700" b="1" dirty="0" smtClean="0">
                <a:solidFill>
                  <a:schemeClr val="tx1"/>
                </a:solidFill>
              </a:rPr>
            </a:br>
            <a:r>
              <a:rPr lang="pl-PL" sz="2700" b="1" dirty="0">
                <a:solidFill>
                  <a:schemeClr val="tx1"/>
                </a:solidFill>
              </a:rPr>
              <a:t>*</a:t>
            </a:r>
            <a:r>
              <a:rPr lang="pl-PL" sz="2700" b="1" dirty="0" smtClean="0">
                <a:solidFill>
                  <a:schemeClr val="tx1"/>
                </a:solidFill>
              </a:rPr>
              <a:t> </a:t>
            </a:r>
            <a:r>
              <a:rPr lang="pl-PL" sz="2700" b="1" dirty="0">
                <a:solidFill>
                  <a:schemeClr val="tx1"/>
                </a:solidFill>
              </a:rPr>
              <a:t>tatarak zwyczajny </a:t>
            </a:r>
            <a:r>
              <a:rPr lang="pl-PL" sz="2700" b="1" dirty="0" smtClean="0">
                <a:solidFill>
                  <a:schemeClr val="tx1"/>
                </a:solidFill>
              </a:rPr>
              <a:t>czy</a:t>
            </a:r>
            <a:br>
              <a:rPr lang="pl-PL" sz="2700" b="1" dirty="0" smtClean="0">
                <a:solidFill>
                  <a:schemeClr val="tx1"/>
                </a:solidFill>
              </a:rPr>
            </a:br>
            <a:r>
              <a:rPr lang="pl-PL" sz="2700" b="1" dirty="0">
                <a:solidFill>
                  <a:schemeClr val="tx1"/>
                </a:solidFill>
              </a:rPr>
              <a:t>*</a:t>
            </a:r>
            <a:r>
              <a:rPr lang="pl-PL" sz="2700" b="1" dirty="0" smtClean="0">
                <a:solidFill>
                  <a:schemeClr val="tx1"/>
                </a:solidFill>
              </a:rPr>
              <a:t> </a:t>
            </a:r>
            <a:r>
              <a:rPr lang="pl-PL" sz="2700" b="1" dirty="0">
                <a:solidFill>
                  <a:schemeClr val="tx1"/>
                </a:solidFill>
              </a:rPr>
              <a:t>przymiotno kanadyjskie. </a:t>
            </a:r>
            <a:r>
              <a:rPr lang="pl-PL" sz="2700" b="1" dirty="0" smtClean="0">
                <a:solidFill>
                  <a:schemeClr val="tx1"/>
                </a:solidFill>
              </a:rPr>
              <a:t/>
            </a:r>
            <a:br>
              <a:rPr lang="pl-PL" sz="2700" b="1" dirty="0" smtClean="0">
                <a:solidFill>
                  <a:schemeClr val="tx1"/>
                </a:solidFill>
              </a:rPr>
            </a:br>
            <a:r>
              <a:rPr lang="pl-PL" sz="2700" b="1" dirty="0" smtClean="0">
                <a:solidFill>
                  <a:schemeClr val="tx1"/>
                </a:solidFill>
              </a:rPr>
              <a:t>Oczywiście </a:t>
            </a:r>
            <a:r>
              <a:rPr lang="pl-PL" sz="2700" b="1" dirty="0">
                <a:solidFill>
                  <a:schemeClr val="tx1"/>
                </a:solidFill>
              </a:rPr>
              <a:t>problem obcych gatunków nie ogranicza się tylko do </a:t>
            </a:r>
            <a:r>
              <a:rPr lang="pl-PL" sz="2700" b="1" dirty="0" smtClean="0">
                <a:solidFill>
                  <a:schemeClr val="tx1"/>
                </a:solidFill>
              </a:rPr>
              <a:t>roślin.</a:t>
            </a:r>
            <a:r>
              <a:rPr lang="pl-PL" sz="2700" b="1" dirty="0">
                <a:solidFill>
                  <a:schemeClr val="tx1"/>
                </a:solidFill>
              </a:rPr>
              <a:t/>
            </a:r>
            <a:br>
              <a:rPr lang="pl-PL" sz="2700" b="1" dirty="0">
                <a:solidFill>
                  <a:schemeClr val="tx1"/>
                </a:solidFill>
              </a:rPr>
            </a:br>
            <a:r>
              <a:rPr lang="pl-PL" sz="2700" b="1" dirty="0">
                <a:solidFill>
                  <a:schemeClr val="tx1"/>
                </a:solidFill>
              </a:rPr>
              <a:t/>
            </a:r>
            <a:br>
              <a:rPr lang="pl-PL" sz="2700" b="1" dirty="0">
                <a:solidFill>
                  <a:schemeClr val="tx1"/>
                </a:solidFill>
              </a:rPr>
            </a:br>
            <a:r>
              <a:rPr lang="pl-PL" sz="1800" b="1" dirty="0">
                <a:solidFill>
                  <a:schemeClr val="tx1"/>
                </a:solidFill>
              </a:rPr>
              <a:t/>
            </a:r>
            <a:br>
              <a:rPr lang="pl-PL" sz="1800" b="1" dirty="0">
                <a:solidFill>
                  <a:schemeClr val="tx1"/>
                </a:solidFill>
              </a:rPr>
            </a:br>
            <a:r>
              <a:rPr lang="pl-PL" sz="1800" b="1" dirty="0">
                <a:solidFill>
                  <a:schemeClr val="tx1"/>
                </a:solidFill>
              </a:rPr>
              <a:t/>
            </a:r>
            <a:br>
              <a:rPr lang="pl-PL" sz="1800" b="1" dirty="0">
                <a:solidFill>
                  <a:schemeClr val="tx1"/>
                </a:solidFill>
              </a:rPr>
            </a:br>
            <a:r>
              <a:rPr lang="pl-PL" sz="1800" b="1" dirty="0">
                <a:solidFill>
                  <a:schemeClr val="tx1"/>
                </a:solidFill>
              </a:rPr>
              <a:t/>
            </a:r>
            <a:br>
              <a:rPr lang="pl-PL" sz="1800" b="1" dirty="0">
                <a:solidFill>
                  <a:schemeClr val="tx1"/>
                </a:solidFill>
              </a:rPr>
            </a:br>
            <a:r>
              <a:rPr lang="pl-PL" sz="1600" b="1" dirty="0"/>
              <a:t/>
            </a:r>
            <a:br>
              <a:rPr lang="pl-PL" sz="1600" b="1" dirty="0"/>
            </a:br>
            <a:r>
              <a:rPr lang="pl-PL" sz="1600" b="1" dirty="0"/>
              <a:t/>
            </a:r>
            <a:br>
              <a:rPr lang="pl-PL" sz="1600" b="1" dirty="0"/>
            </a:br>
            <a:r>
              <a:rPr lang="pl-PL" sz="1200" dirty="0"/>
              <a:t/>
            </a:r>
            <a:br>
              <a:rPr lang="pl-PL" sz="1200" dirty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/>
            </a:r>
            <a:br>
              <a:rPr lang="pl-PL" sz="1400" dirty="0"/>
            </a:br>
            <a:r>
              <a:rPr lang="pl-PL" sz="1400" dirty="0"/>
              <a:t/>
            </a:r>
            <a:br>
              <a:rPr lang="pl-PL" sz="1400" dirty="0"/>
            </a:b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75719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433754"/>
            <a:ext cx="8596668" cy="3423138"/>
          </a:xfrm>
        </p:spPr>
        <p:txBody>
          <a:bodyPr>
            <a:normAutofit fontScale="90000"/>
          </a:bodyPr>
          <a:lstStyle/>
          <a:p>
            <a:r>
              <a:rPr lang="pl-PL" sz="1800" b="1" dirty="0">
                <a:solidFill>
                  <a:prstClr val="white"/>
                </a:solidFill>
              </a:rPr>
              <a:t>Na Warmii i Mazurach żyją także obce gatunki zwierząt i niektóre z nich są większości z nas doskonale znane. </a:t>
            </a:r>
            <a:r>
              <a:rPr lang="pl-PL" sz="1800" b="1" dirty="0" smtClean="0">
                <a:solidFill>
                  <a:prstClr val="white"/>
                </a:solidFill>
              </a:rPr>
              <a:t/>
            </a:r>
            <a:br>
              <a:rPr lang="pl-PL" sz="1800" b="1" dirty="0" smtClean="0">
                <a:solidFill>
                  <a:prstClr val="white"/>
                </a:solidFill>
              </a:rPr>
            </a:br>
            <a:r>
              <a:rPr lang="pl-PL" sz="1800" b="1" dirty="0" smtClean="0">
                <a:solidFill>
                  <a:prstClr val="white"/>
                </a:solidFill>
              </a:rPr>
              <a:t>Za </a:t>
            </a:r>
            <a:r>
              <a:rPr lang="pl-PL" sz="1800" b="1" dirty="0">
                <a:solidFill>
                  <a:prstClr val="white"/>
                </a:solidFill>
              </a:rPr>
              <a:t>sztandarowy przykład powinna chyba posłużyć:</a:t>
            </a:r>
            <a:br>
              <a:rPr lang="pl-PL" sz="1800" b="1" dirty="0">
                <a:solidFill>
                  <a:prstClr val="white"/>
                </a:solidFill>
              </a:rPr>
            </a:br>
            <a:r>
              <a:rPr lang="pl-PL" sz="1800" b="1" dirty="0">
                <a:solidFill>
                  <a:prstClr val="white"/>
                </a:solidFill>
              </a:rPr>
              <a:t>* stonka ziemniaczana. Chrząszcz ten pierwotnie żerował na roślinach psiankowatych w Ameryce. Wraz z upowszechnianiem upraw ziemniaka rozprzestrzenił się jako szkodnik, najpierw na wschodnie wybrzeże Ameryki, a z czasem dotarł do Europy. Innym powszechnie spotykanym obcym gatunkiem jest:</a:t>
            </a:r>
            <a:br>
              <a:rPr lang="pl-PL" sz="1800" b="1" dirty="0">
                <a:solidFill>
                  <a:prstClr val="white"/>
                </a:solidFill>
              </a:rPr>
            </a:br>
            <a:r>
              <a:rPr lang="pl-PL" sz="1800" b="1" dirty="0">
                <a:solidFill>
                  <a:prstClr val="white"/>
                </a:solidFill>
              </a:rPr>
              <a:t>*  rak pręgowaty, którego poznać można go po charakterystycznych czerwonych pręgach na odwłoku. Jest to najczęstszy gatunek raka na jaki dziś możemy natknąć się w naszych wodach</a:t>
            </a:r>
            <a:r>
              <a:rPr lang="pl-PL" sz="1800" b="1" dirty="0" smtClean="0">
                <a:solidFill>
                  <a:prstClr val="white"/>
                </a:solidFill>
              </a:rPr>
              <a:t>.</a:t>
            </a:r>
            <a:br>
              <a:rPr lang="pl-PL" sz="1800" b="1" dirty="0" smtClean="0">
                <a:solidFill>
                  <a:prstClr val="white"/>
                </a:solidFill>
              </a:rPr>
            </a:br>
            <a:r>
              <a:rPr lang="pl-PL" sz="1800" dirty="0" smtClean="0">
                <a:solidFill>
                  <a:prstClr val="white"/>
                </a:solidFill>
              </a:rPr>
              <a:t> </a:t>
            </a:r>
            <a:r>
              <a:rPr lang="pl-PL" sz="1800" b="1" dirty="0">
                <a:solidFill>
                  <a:prstClr val="white"/>
                </a:solidFill>
              </a:rPr>
              <a:t>Lista obcych gatunków zwierząt występujących na terenie Warmii i Mazur jest bardzo długa. Te bardziej znane to choćby:</a:t>
            </a:r>
            <a:br>
              <a:rPr lang="pl-PL" sz="1800" b="1" dirty="0">
                <a:solidFill>
                  <a:prstClr val="white"/>
                </a:solidFill>
              </a:rPr>
            </a:br>
            <a:r>
              <a:rPr lang="pl-PL" sz="1800" b="1" dirty="0">
                <a:solidFill>
                  <a:prstClr val="white"/>
                </a:solidFill>
              </a:rPr>
              <a:t>* daniel, jenot, szop pracz, piżmak.</a:t>
            </a:r>
            <a:br>
              <a:rPr lang="pl-PL" sz="1800" b="1" dirty="0">
                <a:solidFill>
                  <a:prstClr val="white"/>
                </a:solidFill>
              </a:rPr>
            </a:b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57" y="3856892"/>
            <a:ext cx="3908058" cy="2606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060" y="3632444"/>
            <a:ext cx="3774831" cy="2831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034411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44135" y="304800"/>
            <a:ext cx="8596668" cy="1320800"/>
          </a:xfrm>
        </p:spPr>
        <p:txBody>
          <a:bodyPr/>
          <a:lstStyle/>
          <a:p>
            <a:pPr algn="ctr"/>
            <a:r>
              <a:rPr lang="pl-PL" dirty="0" smtClean="0"/>
              <a:t>Dziękujemy za uwagę i zapraszamy do naszych szkolnych ogrodów.</a:t>
            </a:r>
            <a:endParaRPr lang="pl-PL" dirty="0"/>
          </a:p>
        </p:txBody>
      </p:sp>
      <p:pic>
        <p:nvPicPr>
          <p:cNvPr id="14" name="Symbol zastępczy zawartości 1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2" y="1930400"/>
            <a:ext cx="5175249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93" y="2930768"/>
            <a:ext cx="4954953" cy="371621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603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132394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Kim są obcy? Oto jest pytanie. 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2000" dirty="0" smtClean="0"/>
              <a:t>By na nie odpowiedzieć z uwagą i  wielkim zainteresowaniem  wysłuchaliśmy prezentacji pani Uli. </a:t>
            </a:r>
            <a:br>
              <a:rPr lang="pl-PL" sz="2000" dirty="0" smtClean="0"/>
            </a:b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167" y="2756849"/>
            <a:ext cx="2451478" cy="326863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0" y="3125337"/>
            <a:ext cx="2308177" cy="30775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t="23256" r="10017" b="10496"/>
          <a:stretch/>
        </p:blipFill>
        <p:spPr>
          <a:xfrm>
            <a:off x="2985511" y="3883831"/>
            <a:ext cx="2265560" cy="241461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1" t="25051" r="-319" b="15400"/>
          <a:stretch/>
        </p:blipFill>
        <p:spPr>
          <a:xfrm>
            <a:off x="5001607" y="2955784"/>
            <a:ext cx="2088107" cy="1978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4692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9959">
            <a:off x="663213" y="2619838"/>
            <a:ext cx="5591724" cy="41937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311021"/>
          </a:xfrm>
        </p:spPr>
        <p:txBody>
          <a:bodyPr>
            <a:noAutofit/>
          </a:bodyPr>
          <a:lstStyle/>
          <a:p>
            <a:pPr algn="ctr"/>
            <a:r>
              <a:rPr lang="pl-PL" sz="20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l-PL" sz="20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Okazuje się,  </a:t>
            </a:r>
            <a:r>
              <a:rPr lang="pl-PL" sz="2000" b="1" dirty="0">
                <a:solidFill>
                  <a:schemeClr val="tx1"/>
                </a:solidFill>
                <a:latin typeface="Arial" panose="020B0604020202020204" pitchFamily="34" charset="0"/>
              </a:rPr>
              <a:t>ż</a:t>
            </a:r>
            <a:r>
              <a:rPr lang="pl-PL" sz="20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e ,, ten obcy” to po prostu gatunek inwazyjny</a:t>
            </a:r>
            <a:r>
              <a:rPr lang="pl-PL" sz="2000" dirty="0" smtClean="0">
                <a:solidFill>
                  <a:schemeClr val="tx1"/>
                </a:solidFill>
                <a:latin typeface="Arial" panose="020B0604020202020204" pitchFamily="34" charset="0"/>
              </a:rPr>
              <a:t>- </a:t>
            </a:r>
            <a:r>
              <a:rPr lang="pl-PL" sz="20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organizm żywy ( czasem roślina, czasem zwierzę) , </a:t>
            </a:r>
            <a:r>
              <a:rPr lang="pl-PL" sz="2000" b="1" dirty="0">
                <a:solidFill>
                  <a:schemeClr val="tx1"/>
                </a:solidFill>
                <a:latin typeface="Arial" panose="020B0604020202020204" pitchFamily="34" charset="0"/>
              </a:rPr>
              <a:t>który rozprzestrzenia się naturalnie lub z udziałem człowieka i stanowi zagrożenie dla </a:t>
            </a:r>
            <a:r>
              <a:rPr lang="pl-PL" sz="20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fauny</a:t>
            </a:r>
            <a:r>
              <a:rPr lang="pl-PL" sz="2000" b="1" dirty="0">
                <a:solidFill>
                  <a:schemeClr val="tx1"/>
                </a:solidFill>
                <a:latin typeface="Arial" panose="020B0604020202020204" pitchFamily="34" charset="0"/>
              </a:rPr>
              <a:t> i </a:t>
            </a:r>
            <a:r>
              <a:rPr lang="pl-PL" sz="20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flory </a:t>
            </a:r>
            <a:r>
              <a:rPr lang="pl-PL" sz="2000" b="1" dirty="0">
                <a:solidFill>
                  <a:schemeClr val="tx1"/>
                </a:solidFill>
                <a:latin typeface="Arial" panose="020B0604020202020204" pitchFamily="34" charset="0"/>
              </a:rPr>
              <a:t> danego </a:t>
            </a:r>
            <a:r>
              <a:rPr lang="pl-PL" sz="20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ekosystemu.  Konkuruje  </a:t>
            </a:r>
            <a:r>
              <a:rPr lang="pl-PL" sz="2000" b="1" dirty="0">
                <a:solidFill>
                  <a:schemeClr val="tx1"/>
                </a:solidFill>
                <a:latin typeface="Arial" panose="020B0604020202020204" pitchFamily="34" charset="0"/>
              </a:rPr>
              <a:t>z </a:t>
            </a:r>
            <a:r>
              <a:rPr lang="pl-PL" sz="20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 rosnącymi tam   roślinami, żyjącymi zwierzętami </a:t>
            </a:r>
            <a:r>
              <a:rPr lang="pl-PL" sz="2000" b="1" dirty="0">
                <a:solidFill>
                  <a:schemeClr val="tx1"/>
                </a:solidFill>
                <a:latin typeface="Arial" panose="020B0604020202020204" pitchFamily="34" charset="0"/>
              </a:rPr>
              <a:t> o  </a:t>
            </a:r>
            <a:r>
              <a:rPr lang="pl-PL" sz="20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miejsce do życia, o pokarm , światło … Jest po prostu niechcianym intruzem, którego należy się jak najszybciej pozbyć zanim wyginą przez niego rodzime gatunki. 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/>
            </a:r>
            <a:b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pl-PL" sz="2000" dirty="0">
              <a:solidFill>
                <a:schemeClr val="tx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9959">
            <a:off x="6345169" y="3645491"/>
            <a:ext cx="3569495" cy="21424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598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739457" y="260537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Niecierpek gruczołowaty, </a:t>
            </a:r>
            <a:r>
              <a:rPr lang="pl-PL" sz="2400" b="1" dirty="0" err="1" smtClean="0">
                <a:solidFill>
                  <a:srgbClr val="FF0000"/>
                </a:solidFill>
                <a:latin typeface="Bahnschrift" panose="020B0502040204020203" pitchFamily="34" charset="0"/>
              </a:rPr>
              <a:t>rdestowiec</a:t>
            </a:r>
            <a:r>
              <a:rPr lang="pl-PL" sz="2400" b="1" dirty="0" smtClean="0">
                <a:solidFill>
                  <a:srgbClr val="FF0000"/>
                </a:solidFill>
                <a:latin typeface="Bahnschrift" panose="020B0502040204020203" pitchFamily="34" charset="0"/>
              </a:rPr>
              <a:t> ostrokończysty, czeremcha amerykańska, barszcz Sosnowskiego, nawłoć kanadyjska – to najczęściej spotykane w Polsce rośliny inwazyjne. </a:t>
            </a:r>
            <a:endParaRPr lang="pl-PL" sz="2400" b="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  <p:pic>
        <p:nvPicPr>
          <p:cNvPr id="1028" name="Picture 4" descr="Niecierpek gruczołowat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70" y="1156744"/>
            <a:ext cx="3292191" cy="21914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70" y="3819104"/>
            <a:ext cx="3676366" cy="27572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232" y="3037432"/>
            <a:ext cx="4430754" cy="28626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2657" y="1581337"/>
            <a:ext cx="3782502" cy="25178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881" y="4579272"/>
            <a:ext cx="3171399" cy="21110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382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331233"/>
            <a:ext cx="8596668" cy="5736609"/>
          </a:xfrm>
        </p:spPr>
        <p:txBody>
          <a:bodyPr>
            <a:noAutofit/>
          </a:bodyPr>
          <a:lstStyle/>
          <a:p>
            <a:pPr algn="ctr"/>
            <a:r>
              <a:rPr lang="pl-PL" sz="2000" b="1" dirty="0" smtClean="0">
                <a:solidFill>
                  <a:srgbClr val="FF0000"/>
                </a:solidFill>
              </a:rPr>
              <a:t>Do najgroźniejszych  gatunków inwazyjnych wśród  zwierząt  należą między innymi : </a:t>
            </a:r>
            <a:r>
              <a:rPr lang="pl-PL" sz="2000" b="1" dirty="0">
                <a:solidFill>
                  <a:srgbClr val="FF0000"/>
                </a:solidFill>
              </a:rPr>
              <a:t>babka bycza, babka łysa, babka szczupła, jenot, kiełż, krabik amerykański, krab </a:t>
            </a:r>
            <a:r>
              <a:rPr lang="pl-PL" sz="2000" b="1" dirty="0" err="1">
                <a:solidFill>
                  <a:srgbClr val="FF0000"/>
                </a:solidFill>
              </a:rPr>
              <a:t>wełnistoszczypcy</a:t>
            </a:r>
            <a:r>
              <a:rPr lang="pl-PL" sz="2000" b="1" dirty="0">
                <a:solidFill>
                  <a:srgbClr val="FF0000"/>
                </a:solidFill>
              </a:rPr>
              <a:t>, okoń nilowy, racicznica zmienna, rak pręgowaty (amerykański), rak sygnałowy, wioślarka </a:t>
            </a:r>
            <a:r>
              <a:rPr lang="pl-PL" sz="2000" b="1" dirty="0" smtClean="0">
                <a:solidFill>
                  <a:srgbClr val="FF0000"/>
                </a:solidFill>
              </a:rPr>
              <a:t>kaspijska, biedronka azjatycka, szop pracz … </a:t>
            </a:r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2052" name="Picture 4" descr="Norka amerykańsk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2" y="1992237"/>
            <a:ext cx="3552148" cy="200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eno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351" y="4789672"/>
            <a:ext cx="3349335" cy="193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4334623"/>
            <a:ext cx="3677013" cy="2073000"/>
          </a:xfrm>
          <a:prstGeom prst="rect">
            <a:avLst/>
          </a:prstGeom>
        </p:spPr>
      </p:pic>
      <p:pic>
        <p:nvPicPr>
          <p:cNvPr id="2056" name="Picture 8" descr="Nie tylko raki. Obce gatunki atakują Warszawę. Przyroda nigdy już nie  będzie taka jak dawnie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482" y="2068549"/>
            <a:ext cx="5256025" cy="291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83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65" y="1116892"/>
            <a:ext cx="3762233" cy="2821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Symbol zastępczy zawartości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77" y="862178"/>
            <a:ext cx="3808818" cy="28566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47320" y="217369"/>
            <a:ext cx="8596668" cy="1623153"/>
          </a:xfrm>
        </p:spPr>
        <p:txBody>
          <a:bodyPr>
            <a:noAutofit/>
          </a:bodyPr>
          <a:lstStyle/>
          <a:p>
            <a:pPr algn="ctr"/>
            <a:r>
              <a:rPr lang="pl-PL" sz="2000" b="1" dirty="0" smtClean="0">
                <a:solidFill>
                  <a:srgbClr val="FF0000"/>
                </a:solidFill>
              </a:rPr>
              <a:t>Nasza grupa śledcza do spraw ,,obcych” wzięła pod lupę teren wokół szkoły. I tu…. rozczarowanie wielkie, śledztwo omalże umorzono ze względu na niską szkodliwość  czynów – gatunków inwazyjnych </a:t>
            </a:r>
            <a:r>
              <a:rPr lang="pl-PL" sz="2000" b="1" dirty="0" smtClean="0">
                <a:solidFill>
                  <a:srgbClr val="FF0000"/>
                </a:solidFill>
              </a:rPr>
              <a:t> niemalże brak</a:t>
            </a:r>
            <a:r>
              <a:rPr lang="pl-PL" sz="2000" b="1" dirty="0" smtClean="0">
                <a:solidFill>
                  <a:srgbClr val="FF0000"/>
                </a:solidFill>
              </a:rPr>
              <a:t>. </a:t>
            </a:r>
            <a:r>
              <a:rPr lang="pl-PL" sz="2000" b="1" dirty="0" err="1" smtClean="0">
                <a:solidFill>
                  <a:srgbClr val="FF0000"/>
                </a:solidFill>
              </a:rPr>
              <a:t>Uuuuuuuuuuuuuf</a:t>
            </a:r>
            <a:r>
              <a:rPr lang="pl-PL" sz="2000" b="1" dirty="0" smtClean="0">
                <a:solidFill>
                  <a:srgbClr val="FF0000"/>
                </a:solidFill>
              </a:rPr>
              <a:t> odetchnęliśmy z ulgą </a:t>
            </a:r>
            <a:r>
              <a:rPr lang="pl-PL" sz="2000" b="1" dirty="0" smtClean="0">
                <a:solidFill>
                  <a:srgbClr val="FF0000"/>
                </a:solidFill>
              </a:rPr>
              <a:t>, prawie </a:t>
            </a:r>
            <a:r>
              <a:rPr lang="pl-PL" sz="2000" b="1" dirty="0" smtClean="0">
                <a:solidFill>
                  <a:srgbClr val="FF0000"/>
                </a:solidFill>
              </a:rPr>
              <a:t>nic nie zagraża naszym rodzimym gatunkom roślin i zwierząt. </a:t>
            </a:r>
            <a:endParaRPr lang="pl-PL" sz="2000" b="1" dirty="0">
              <a:solidFill>
                <a:srgbClr val="FF0000"/>
              </a:solidFill>
            </a:endParaRPr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0" y="3682100"/>
            <a:ext cx="3620193" cy="2714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46" y="3182158"/>
            <a:ext cx="4285396" cy="3214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3390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677334" y="422031"/>
            <a:ext cx="8596668" cy="6154615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 smtClean="0">
                <a:solidFill>
                  <a:schemeClr val="tx1"/>
                </a:solidFill>
              </a:rPr>
              <a:t>A to trochę niezgrabny plan szkoły i jej otoczenia. Zaznaczyliśmy na nim ślady zbrodni- żywopłot ze śnieguliczki, miejsce odnalezienia biedronki azjatyckiej i miejsce bytowania </a:t>
            </a:r>
            <a:r>
              <a:rPr lang="pl-PL" sz="1800" b="1" dirty="0" err="1" smtClean="0">
                <a:solidFill>
                  <a:schemeClr val="tx1"/>
                </a:solidFill>
              </a:rPr>
              <a:t>szrotówka</a:t>
            </a:r>
            <a:r>
              <a:rPr lang="pl-PL" sz="1800" b="1" dirty="0" smtClean="0">
                <a:solidFill>
                  <a:schemeClr val="tx1"/>
                </a:solidFill>
              </a:rPr>
              <a:t> </a:t>
            </a:r>
            <a:r>
              <a:rPr lang="pl-PL" sz="1800" b="1" dirty="0" err="1" smtClean="0">
                <a:solidFill>
                  <a:schemeClr val="tx1"/>
                </a:solidFill>
              </a:rPr>
              <a:t>kasztanowcowiaczka</a:t>
            </a:r>
            <a:r>
              <a:rPr lang="pl-PL" sz="1800" b="1" dirty="0" smtClean="0">
                <a:solidFill>
                  <a:schemeClr val="tx1"/>
                </a:solidFill>
              </a:rPr>
              <a:t> .</a:t>
            </a:r>
            <a:endParaRPr lang="pl-PL" sz="1800" b="1" dirty="0">
              <a:solidFill>
                <a:schemeClr val="tx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114" y="1624309"/>
            <a:ext cx="7315200" cy="4799937"/>
          </a:xfrm>
          <a:prstGeom prst="rect">
            <a:avLst/>
          </a:prstGeom>
        </p:spPr>
      </p:pic>
      <p:cxnSp>
        <p:nvCxnSpPr>
          <p:cNvPr id="8" name="Łącznik prosty ze strzałką 7"/>
          <p:cNvCxnSpPr/>
          <p:nvPr/>
        </p:nvCxnSpPr>
        <p:spPr>
          <a:xfrm flipV="1">
            <a:off x="1688123" y="1910861"/>
            <a:ext cx="1500554" cy="457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Elipsa 8"/>
          <p:cNvSpPr/>
          <p:nvPr/>
        </p:nvSpPr>
        <p:spPr>
          <a:xfrm>
            <a:off x="6611815" y="4478215"/>
            <a:ext cx="211016" cy="19929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Elipsa 9"/>
          <p:cNvSpPr/>
          <p:nvPr/>
        </p:nvSpPr>
        <p:spPr>
          <a:xfrm>
            <a:off x="2438400" y="5439508"/>
            <a:ext cx="304800" cy="234461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2" name="Łącznik prosty ze strzałką 11"/>
          <p:cNvCxnSpPr>
            <a:endCxn id="10" idx="3"/>
          </p:cNvCxnSpPr>
          <p:nvPr/>
        </p:nvCxnSpPr>
        <p:spPr>
          <a:xfrm flipV="1">
            <a:off x="1371600" y="5639633"/>
            <a:ext cx="1111437" cy="62676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V="1">
            <a:off x="6353907" y="4677508"/>
            <a:ext cx="257908" cy="5392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20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677334" y="222739"/>
            <a:ext cx="9814820" cy="2097380"/>
          </a:xfrm>
        </p:spPr>
        <p:txBody>
          <a:bodyPr>
            <a:normAutofit/>
          </a:bodyPr>
          <a:lstStyle/>
          <a:p>
            <a:r>
              <a:rPr lang="pl-PL" sz="1800" b="1" dirty="0" err="1" smtClean="0">
                <a:solidFill>
                  <a:schemeClr val="tx1"/>
                </a:solidFill>
              </a:rPr>
              <a:t>Noo</a:t>
            </a:r>
            <a:r>
              <a:rPr lang="pl-PL" sz="1800" b="1" dirty="0" smtClean="0">
                <a:solidFill>
                  <a:schemeClr val="tx1"/>
                </a:solidFill>
              </a:rPr>
              <a:t> i skąd tu rośliny inwazyjne, kiedy u nas  same  sztuczne nasadzenia – sztuczne, znaczy zaprojektowane przez człowieka. Pielęgnujemy na terenie naszej szkoły ogrody: dendrologiczny, botaniczny, skalny. Pozostałą przestrzeń zajmują: boisko do piłki nożnej i plac zabaw. Bacznie się rozglądamy, chwastom wygrać nie damy, a cóż dopiero ,,obcym”. Mały wyjątek stanowią śnieguliczka biała, która rozpleniła się pod płotem  oraz  biedronka azjatycka, sfotografowana w naszym ogrodzie skalnym. </a:t>
            </a:r>
            <a:endParaRPr lang="pl-PL" sz="1800" b="1" dirty="0">
              <a:solidFill>
                <a:schemeClr val="tx1"/>
              </a:solidFill>
            </a:endParaRPr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48" y="2533177"/>
            <a:ext cx="4183062" cy="31362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ymbol zastępczy zawartości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692" y="2320119"/>
            <a:ext cx="2910040" cy="3881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341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114060" y="363940"/>
            <a:ext cx="9940801" cy="4767618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solidFill>
                  <a:schemeClr val="tx1"/>
                </a:solidFill>
              </a:rPr>
              <a:t>Śnieguliczka biała, </a:t>
            </a:r>
            <a:r>
              <a:rPr lang="pl-PL" sz="1800" b="1" dirty="0" smtClean="0">
                <a:solidFill>
                  <a:schemeClr val="tx1"/>
                </a:solidFill>
              </a:rPr>
              <a:t> białojagodowa to jak widać na zdjęciu  </a:t>
            </a:r>
            <a:r>
              <a:rPr lang="pl-PL" sz="1800" b="1" dirty="0">
                <a:solidFill>
                  <a:schemeClr val="tx1"/>
                </a:solidFill>
              </a:rPr>
              <a:t>gatunek </a:t>
            </a:r>
            <a:r>
              <a:rPr lang="pl-PL" sz="1800" b="1" dirty="0" smtClean="0">
                <a:solidFill>
                  <a:schemeClr val="tx1"/>
                </a:solidFill>
              </a:rPr>
              <a:t>krzewu. Pochodzi  </a:t>
            </a:r>
            <a:r>
              <a:rPr lang="pl-PL" sz="1800" b="1" dirty="0">
                <a:solidFill>
                  <a:schemeClr val="tx1"/>
                </a:solidFill>
              </a:rPr>
              <a:t>z zachodniej części Ameryki </a:t>
            </a:r>
            <a:r>
              <a:rPr lang="pl-PL" sz="1800" b="1" dirty="0" smtClean="0">
                <a:solidFill>
                  <a:schemeClr val="tx1"/>
                </a:solidFill>
              </a:rPr>
              <a:t>Północnej, </a:t>
            </a:r>
            <a:r>
              <a:rPr lang="pl-PL" sz="1800" b="1" dirty="0">
                <a:solidFill>
                  <a:schemeClr val="tx1"/>
                </a:solidFill>
              </a:rPr>
              <a:t>gdzie występuje od Kalifornii po </a:t>
            </a:r>
            <a:r>
              <a:rPr lang="pl-PL" sz="1800" b="1" dirty="0" smtClean="0">
                <a:solidFill>
                  <a:schemeClr val="tx1"/>
                </a:solidFill>
              </a:rPr>
              <a:t>Alaskę. </a:t>
            </a:r>
            <a:r>
              <a:rPr lang="pl-PL" sz="1800" b="1" dirty="0">
                <a:solidFill>
                  <a:schemeClr val="tx1"/>
                </a:solidFill>
              </a:rPr>
              <a:t>W Europie notowana od 1789. Spotyka się ją jako roślinę uprawną lub zdziczałą. W Polsce </a:t>
            </a:r>
            <a:r>
              <a:rPr lang="pl-PL" sz="1800" b="1" dirty="0" smtClean="0">
                <a:solidFill>
                  <a:schemeClr val="tx1"/>
                </a:solidFill>
              </a:rPr>
              <a:t> </a:t>
            </a:r>
            <a:r>
              <a:rPr lang="pl-PL" sz="1800" b="1" dirty="0">
                <a:solidFill>
                  <a:schemeClr val="tx1"/>
                </a:solidFill>
              </a:rPr>
              <a:t>jest powszechnie uprawiana</a:t>
            </a:r>
            <a:r>
              <a:rPr lang="pl-PL" sz="1800" b="1" dirty="0" smtClean="0">
                <a:solidFill>
                  <a:schemeClr val="tx1"/>
                </a:solidFill>
              </a:rPr>
              <a:t>, najczęściej jednak rozsiewa się samoistnie i  </a:t>
            </a:r>
            <a:r>
              <a:rPr lang="pl-PL" sz="1800" b="1" dirty="0">
                <a:solidFill>
                  <a:schemeClr val="tx1"/>
                </a:solidFill>
              </a:rPr>
              <a:t>łatwo </a:t>
            </a:r>
            <a:r>
              <a:rPr lang="pl-PL" sz="1800" b="1" dirty="0" smtClean="0">
                <a:solidFill>
                  <a:schemeClr val="tx1"/>
                </a:solidFill>
              </a:rPr>
              <a:t>dziczeje. Jest  rośliną  inwazyjną,  </a:t>
            </a:r>
            <a:r>
              <a:rPr lang="pl-PL" sz="1800" b="1" dirty="0">
                <a:solidFill>
                  <a:schemeClr val="tx1"/>
                </a:solidFill>
              </a:rPr>
              <a:t>m</a:t>
            </a:r>
            <a:r>
              <a:rPr lang="pl-PL" sz="1800" b="1" dirty="0" smtClean="0">
                <a:solidFill>
                  <a:schemeClr val="tx1"/>
                </a:solidFill>
              </a:rPr>
              <a:t>a </a:t>
            </a:r>
            <a:r>
              <a:rPr lang="pl-PL" sz="1800" b="1" dirty="0">
                <a:solidFill>
                  <a:schemeClr val="tx1"/>
                </a:solidFill>
              </a:rPr>
              <a:t>niewielkie wymagania siedliskowe, jest odporna na mróz, zacienienie, suszę i zanieczyszczenie powietrza, stąd lokalnie dziczeje, utrzymując się </a:t>
            </a:r>
            <a:r>
              <a:rPr lang="pl-PL" sz="1800" b="1" dirty="0" smtClean="0">
                <a:solidFill>
                  <a:schemeClr val="tx1"/>
                </a:solidFill>
              </a:rPr>
              <a:t>dłużej. Niestety nie każdy o tym wie, ale  jest rośliną </a:t>
            </a:r>
            <a:r>
              <a:rPr lang="pl-PL" sz="1800" b="1" dirty="0">
                <a:solidFill>
                  <a:schemeClr val="tx1"/>
                </a:solidFill>
              </a:rPr>
              <a:t>trująca. </a:t>
            </a:r>
            <a:r>
              <a:rPr lang="pl-PL" sz="1800" b="1" dirty="0" smtClean="0">
                <a:solidFill>
                  <a:schemeClr val="tx1"/>
                </a:solidFill>
              </a:rPr>
              <a:t> Na jej korzyść przemawia to , że to cenny </a:t>
            </a:r>
            <a:r>
              <a:rPr lang="pl-PL" sz="1800" b="1" dirty="0">
                <a:solidFill>
                  <a:schemeClr val="tx1"/>
                </a:solidFill>
              </a:rPr>
              <a:t>krzew </a:t>
            </a:r>
            <a:r>
              <a:rPr lang="pl-PL" sz="1800" b="1" dirty="0" smtClean="0">
                <a:solidFill>
                  <a:schemeClr val="tx1"/>
                </a:solidFill>
              </a:rPr>
              <a:t>miododajny, dlatego pozwalamy jej rosnąć pod płotem. Stanowi swego rodzaju żywopłot oddzielający teren szkoły od sąsiedniej posesji. </a:t>
            </a:r>
            <a:r>
              <a:rPr lang="pl-PL" sz="1800" dirty="0" smtClean="0">
                <a:solidFill>
                  <a:schemeClr val="tx1"/>
                </a:solidFill>
              </a:rPr>
              <a:t/>
            </a:r>
            <a:br>
              <a:rPr lang="pl-PL" sz="1800" dirty="0" smtClean="0">
                <a:solidFill>
                  <a:schemeClr val="tx1"/>
                </a:solidFill>
              </a:rPr>
            </a:br>
            <a:endParaRPr lang="pl-PL" sz="1800" dirty="0">
              <a:solidFill>
                <a:schemeClr val="tx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055" y="3350262"/>
            <a:ext cx="4053386" cy="3040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11" y="3365135"/>
            <a:ext cx="4430973" cy="306392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57163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252</TotalTime>
  <Words>527</Words>
  <Application>Microsoft Office PowerPoint</Application>
  <PresentationFormat>Panoramiczny</PresentationFormat>
  <Paragraphs>23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Bahnschrift</vt:lpstr>
      <vt:lpstr>Trebuchet MS</vt:lpstr>
      <vt:lpstr>Wingdings 3</vt:lpstr>
      <vt:lpstr>Faseta</vt:lpstr>
      <vt:lpstr>INWAZJA- obcy rośnie na moim podwórku. </vt:lpstr>
      <vt:lpstr>Kim są obcy? Oto jest pytanie.   By na nie odpowiedzieć z uwagą i  wielkim zainteresowaniem  wysłuchaliśmy prezentacji pani Uli.  </vt:lpstr>
      <vt:lpstr> Okazuje się,  że ,, ten obcy” to po prostu gatunek inwazyjny- organizm żywy ( czasem roślina, czasem zwierzę) , który rozprzestrzenia się naturalnie lub z udziałem człowieka i stanowi zagrożenie dla fauny i flory  danego ekosystemu.  Konkuruje  z  rosnącymi tam   roślinami, żyjącymi zwierzętami  o  miejsce do życia, o pokarm , światło … Jest po prostu niechcianym intruzem, którego należy się jak najszybciej pozbyć zanim wyginą przez niego rodzime gatunki.  </vt:lpstr>
      <vt:lpstr>Niecierpek gruczołowaty, rdestowiec ostrokończysty, czeremcha amerykańska, barszcz Sosnowskiego, nawłoć kanadyjska – to najczęściej spotykane w Polsce rośliny inwazyjne. </vt:lpstr>
      <vt:lpstr>Do najgroźniejszych  gatunków inwazyjnych wśród  zwierząt  należą między innymi : babka bycza, babka łysa, babka szczupła, jenot, kiełż, krabik amerykański, krab wełnistoszczypcy, okoń nilowy, racicznica zmienna, rak pręgowaty (amerykański), rak sygnałowy, wioślarka kaspijska, biedronka azjatycka, szop pracz … </vt:lpstr>
      <vt:lpstr>Nasza grupa śledcza do spraw ,,obcych” wzięła pod lupę teren wokół szkoły. I tu…. rozczarowanie wielkie, śledztwo omalże umorzono ze względu na niską szkodliwość  czynów – gatunków inwazyjnych  niemalże brak. Uuuuuuuuuuuuuf odetchnęliśmy z ulgą , prawie nic nie zagraża naszym rodzimym gatunkom roślin i zwierząt. </vt:lpstr>
      <vt:lpstr>A to trochę niezgrabny plan szkoły i jej otoczenia. Zaznaczyliśmy na nim ślady zbrodni- żywopłot ze śnieguliczki, miejsce odnalezienia biedronki azjatyckiej i miejsce bytowania szrotówka kasztanowcowiaczka .</vt:lpstr>
      <vt:lpstr>Noo i skąd tu rośliny inwazyjne, kiedy u nas  same  sztuczne nasadzenia – sztuczne, znaczy zaprojektowane przez człowieka. Pielęgnujemy na terenie naszej szkoły ogrody: dendrologiczny, botaniczny, skalny. Pozostałą przestrzeń zajmują: boisko do piłki nożnej i plac zabaw. Bacznie się rozglądamy, chwastom wygrać nie damy, a cóż dopiero ,,obcym”. Mały wyjątek stanowią śnieguliczka biała, która rozpleniła się pod płotem  oraz  biedronka azjatycka, sfotografowana w naszym ogrodzie skalnym. </vt:lpstr>
      <vt:lpstr>Śnieguliczka biała,  białojagodowa to jak widać na zdjęciu  gatunek krzewu. Pochodzi  z zachodniej części Ameryki Północnej, gdzie występuje od Kalifornii po Alaskę. W Europie notowana od 1789. Spotyka się ją jako roślinę uprawną lub zdziczałą. W Polsce  jest powszechnie uprawiana, najczęściej jednak rozsiewa się samoistnie i  łatwo dziczeje. Jest  rośliną  inwazyjną,  ma niewielkie wymagania siedliskowe, jest odporna na mróz, zacienienie, suszę i zanieczyszczenie powietrza, stąd lokalnie dziczeje, utrzymując się dłużej. Niestety nie każdy o tym wie, ale  jest rośliną trująca.  Na jej korzyść przemawia to , że to cenny krzew miododajny, dlatego pozwalamy jej rosnąć pod płotem. Stanowi swego rodzaju żywopłot oddzielający teren szkoły od sąsiedniej posesji.  </vt:lpstr>
      <vt:lpstr>Biedronki są nazywane „bożymi krówkami”. To owady bardzo pożyteczne, jednak od pewnego czasu zadomowiła się u nas biedronka azjatycka. Bardziej agresywna i ekspansywna od rodzimych gatunków. Entomologowie zwracają uwagę na fakt, że biedronka azjatycka, jako gatunek inwazyjny, stanowi zagrożenie dla gatunków rodzimych - biedronek siedmiokropek, dwukropek czy oczatek.  Biedronka azjatycka to gatunek obcy, inwazyjny, który zabiera pokarm i niszę środowiskową naszym biedronkom. Wypiera je z ich naturalnych stanowisk dzięki znacznie większej płodności, i poprzez agresywne zachowanie larw, które atakują larwy polskich biedronek.</vt:lpstr>
      <vt:lpstr>Kolejnym niechcianym gatunkiem, który nęka  nas od lat jest szrotówek kasztanowcowiaczek. Przez kilkanaście ostatnich lat  niszczył liście kasztanowca , usytuowanego na skraju ogrodu. Sprawcą całego zamieszania jest mały motylek – szrotówek kasztanowcowiaczek, który zawędrował do nas prosto z południa Europy. Pochodzenie szkodnika nie jest do końca wyjaśnione. Od wielu lat w środowisku entomologów w Europie krąży hipoteza o tym, że został zawleczony wraz z importowanymi towarami z Chin. Dorosły owad jest motylem o długości 2,8-3,8 mm. Ma brązowo-złociste skrzydła z białymi, czarno obrzeżonymi przepaskami mają rozpiętość 7 mm. Czułki są nitkowate, nieco krótsze od ciała. Jaja są kształtu soczewkowatego, perłowo-białe, znajdują się na górnej stronie liści obok nerwów bocznych.</vt:lpstr>
      <vt:lpstr> Jak widać w naszym szkolnym ogrodzie  gatunki inwazyjne nie zadomowiły się . Jednakże przemierzając lasy , łąki i pola Warmii i Mazur można podziwiać faunę i florę Ameryki lub Azji. Takim przybyszem jest * niecierpek drobnokwiatowy , którego ojczyzną jest Mongolia i Syberia.   Największą „karierę medialną” zrobił : *  jednak w ostatnich latach przybysz z kaukaskich gór – barszcz Sosnowskiego.   Roślin o historii podobnej do opisanych wyżej przykładów znajdziemy w swoim otoczeniu znacznie więcej, np. *  moczarka kanadyjska,  *słonecznik bulwiasty, * nawłoć kanadyjska, * tatarak zwyczajny czy * przymiotno kanadyjskie.  Oczywiście problem obcych gatunków nie ogranicza się tylko do roślin.           </vt:lpstr>
      <vt:lpstr>Na Warmii i Mazurach żyją także obce gatunki zwierząt i niektóre z nich są większości z nas doskonale znane.  Za sztandarowy przykład powinna chyba posłużyć: * stonka ziemniaczana. Chrząszcz ten pierwotnie żerował na roślinach psiankowatych w Ameryce. Wraz z upowszechnianiem upraw ziemniaka rozprzestrzenił się jako szkodnik, najpierw na wschodnie wybrzeże Ameryki, a z czasem dotarł do Europy. Innym powszechnie spotykanym obcym gatunkiem jest: *  rak pręgowaty, którego poznać można go po charakterystycznych czerwonych pręgach na odwłoku. Jest to najczęstszy gatunek raka na jaki dziś możemy natknąć się w naszych wodach.  Lista obcych gatunków zwierząt występujących na terenie Warmii i Mazur jest bardzo długa. Te bardziej znane to choćby: * daniel, jenot, szop pracz, piżmak. </vt:lpstr>
      <vt:lpstr>Dziękujemy za uwagę i zapraszamy do naszych szkolnych ogrodów.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Konto Microsoft</dc:creator>
  <cp:lastModifiedBy>Konto Microsoft</cp:lastModifiedBy>
  <cp:revision>23</cp:revision>
  <dcterms:created xsi:type="dcterms:W3CDTF">2020-11-16T18:20:05Z</dcterms:created>
  <dcterms:modified xsi:type="dcterms:W3CDTF">2020-11-17T06:47:32Z</dcterms:modified>
</cp:coreProperties>
</file>