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1" r:id="rId4"/>
    <p:sldId id="267" r:id="rId5"/>
    <p:sldId id="257" r:id="rId6"/>
    <p:sldId id="258" r:id="rId7"/>
    <p:sldId id="259" r:id="rId8"/>
    <p:sldId id="260" r:id="rId9"/>
    <p:sldId id="263" r:id="rId10"/>
    <p:sldId id="264" r:id="rId11"/>
    <p:sldId id="265" r:id="rId12"/>
    <p:sldId id="266" r:id="rId1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EBF7FE-7587-F5D9-7C4F-D74AFF0D811F}" v="2" dt="2020-11-08T12:43:24.607"/>
    <p1510:client id="{9698781A-FCB6-B6D3-4C62-6DC1F0556DEE}" v="11" dt="2020-11-07T16:00:30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445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42109" userId="S::a42109@365e.me::7eecce4c-271b-4b60-947b-bd9dd9d9564b" providerId="AD" clId="Web-{9698781A-FCB6-B6D3-4C62-6DC1F0556DEE}"/>
    <pc:docChg chg="modSld">
      <pc:chgData name="42109" userId="S::a42109@365e.me::7eecce4c-271b-4b60-947b-bd9dd9d9564b" providerId="AD" clId="Web-{9698781A-FCB6-B6D3-4C62-6DC1F0556DEE}" dt="2020-11-07T16:00:30.463" v="10"/>
      <pc:docMkLst>
        <pc:docMk/>
      </pc:docMkLst>
      <pc:sldChg chg="modSp modTransition addAnim modAnim">
        <pc:chgData name="42109" userId="S::a42109@365e.me::7eecce4c-271b-4b60-947b-bd9dd9d9564b" providerId="AD" clId="Web-{9698781A-FCB6-B6D3-4C62-6DC1F0556DEE}" dt="2020-11-07T16:00:30.463" v="10"/>
        <pc:sldMkLst>
          <pc:docMk/>
          <pc:sldMk cId="0" sldId="256"/>
        </pc:sldMkLst>
        <pc:spChg chg="mod">
          <ac:chgData name="42109" userId="S::a42109@365e.me::7eecce4c-271b-4b60-947b-bd9dd9d9564b" providerId="AD" clId="Web-{9698781A-FCB6-B6D3-4C62-6DC1F0556DEE}" dt="2020-11-07T15:58:39.148" v="1" actId="20577"/>
          <ac:spMkLst>
            <pc:docMk/>
            <pc:sldMk cId="0" sldId="256"/>
            <ac:spMk id="4097" creationId="{50854EC2-F7B8-4D4E-8399-8712A1A1F7D1}"/>
          </ac:spMkLst>
        </pc:spChg>
      </pc:sldChg>
      <pc:sldChg chg="modTransition">
        <pc:chgData name="42109" userId="S::a42109@365e.me::7eecce4c-271b-4b60-947b-bd9dd9d9564b" providerId="AD" clId="Web-{9698781A-FCB6-B6D3-4C62-6DC1F0556DEE}" dt="2020-11-07T16:00:04.150" v="7"/>
        <pc:sldMkLst>
          <pc:docMk/>
          <pc:sldMk cId="0" sldId="257"/>
        </pc:sldMkLst>
      </pc:sldChg>
    </pc:docChg>
  </pc:docChgLst>
  <pc:docChgLst>
    <pc:chgData name="42109" userId="S::a42109@365e.me::7eecce4c-271b-4b60-947b-bd9dd9d9564b" providerId="AD" clId="Web-{23EBF7FE-7587-F5D9-7C4F-D74AFF0D811F}"/>
    <pc:docChg chg="modSld">
      <pc:chgData name="42109" userId="S::a42109@365e.me::7eecce4c-271b-4b60-947b-bd9dd9d9564b" providerId="AD" clId="Web-{23EBF7FE-7587-F5D9-7C4F-D74AFF0D811F}" dt="2020-11-08T12:43:24.607" v="1"/>
      <pc:docMkLst>
        <pc:docMk/>
      </pc:docMkLst>
      <pc:sldChg chg="addAnim modAnim">
        <pc:chgData name="42109" userId="S::a42109@365e.me::7eecce4c-271b-4b60-947b-bd9dd9d9564b" providerId="AD" clId="Web-{23EBF7FE-7587-F5D9-7C4F-D74AFF0D811F}" dt="2020-11-08T12:43:24.607" v="1"/>
        <pc:sldMkLst>
          <pc:docMk/>
          <pc:sldMk cId="0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07836978-6C16-4906-8E9D-B1EC0E884A7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DE3DEE0E-4766-42B8-9278-4E1C628EB91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7D65A96-5F2C-4B78-B968-7216DF449FF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pl-PL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B7C58B3-D3AD-4C99-8541-DBB8A93719E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pl-PL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F645EB7-BE41-4F20-9F39-FFF45936648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pl-PL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D516F59-F236-4DBF-8D2D-0AF0200712E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266BDC08-8213-4B40-B4BC-6AE6F7B77F23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A816C8-DBB5-4F1D-95D8-8B1D6FE459F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FD2845-C37E-4F27-A94F-56CA3B921D16}" type="slidenum">
              <a:rPr lang="pl-PL" altLang="en-US"/>
              <a:pPr/>
              <a:t>1</a:t>
            </a:fld>
            <a:endParaRPr lang="pl-PL" altLang="en-US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E115F2DC-6740-4702-B403-4FE894AAED5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A26F3AD2-A871-48CD-9349-CC47318A62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1E4A4-CCD7-40B1-97BD-78E4A9BBC14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DA0B9B-092B-4D4D-B12E-C810C4A40D7C}" type="slidenum">
              <a:rPr lang="pl-PL" altLang="en-US"/>
              <a:pPr/>
              <a:t>5</a:t>
            </a:fld>
            <a:endParaRPr lang="pl-PL" altLang="en-US"/>
          </a:p>
        </p:txBody>
      </p:sp>
      <p:sp>
        <p:nvSpPr>
          <p:cNvPr id="10241" name="Rectangle 1">
            <a:extLst>
              <a:ext uri="{FF2B5EF4-FFF2-40B4-BE49-F238E27FC236}">
                <a16:creationId xmlns:a16="http://schemas.microsoft.com/office/drawing/2014/main" id="{3685B7A4-D4C1-4608-A1FB-83714884294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A8EED75B-92EF-4F30-A2AA-DB1F1C58E78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5B4D26-CFC3-4364-87AF-1C2D6954BC8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AE640D-6494-428E-85CC-4196E5070943}" type="slidenum">
              <a:rPr lang="pl-PL" altLang="en-US"/>
              <a:pPr/>
              <a:t>6</a:t>
            </a:fld>
            <a:endParaRPr lang="pl-PL" altLang="en-US"/>
          </a:p>
        </p:txBody>
      </p:sp>
      <p:sp>
        <p:nvSpPr>
          <p:cNvPr id="11265" name="Rectangle 1">
            <a:extLst>
              <a:ext uri="{FF2B5EF4-FFF2-40B4-BE49-F238E27FC236}">
                <a16:creationId xmlns:a16="http://schemas.microsoft.com/office/drawing/2014/main" id="{E2BE8087-4179-43C3-8F20-CED692A5918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5DF3124E-390B-48E1-ADF2-113DE23F8CB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D03A85-84A1-4199-AD13-68C172F682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E1D0D3-F65C-4B88-B196-6C31DD94C000}" type="slidenum">
              <a:rPr lang="pl-PL" altLang="en-US"/>
              <a:pPr/>
              <a:t>7</a:t>
            </a:fld>
            <a:endParaRPr lang="pl-PL" altLang="en-US"/>
          </a:p>
        </p:txBody>
      </p:sp>
      <p:sp>
        <p:nvSpPr>
          <p:cNvPr id="12289" name="Rectangle 1">
            <a:extLst>
              <a:ext uri="{FF2B5EF4-FFF2-40B4-BE49-F238E27FC236}">
                <a16:creationId xmlns:a16="http://schemas.microsoft.com/office/drawing/2014/main" id="{A0964F46-87C4-4949-8D01-12C1592426C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8A6F098-17F8-4173-9072-3101C028A40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A0F9C9-60D7-4251-88B5-389798B433B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7B1C6B-0D28-4DF3-80A0-87F499DDE45D}" type="slidenum">
              <a:rPr lang="pl-PL" altLang="en-US"/>
              <a:pPr/>
              <a:t>8</a:t>
            </a:fld>
            <a:endParaRPr lang="pl-PL" altLang="en-US"/>
          </a:p>
        </p:txBody>
      </p:sp>
      <p:sp>
        <p:nvSpPr>
          <p:cNvPr id="13313" name="Rectangle 1">
            <a:extLst>
              <a:ext uri="{FF2B5EF4-FFF2-40B4-BE49-F238E27FC236}">
                <a16:creationId xmlns:a16="http://schemas.microsoft.com/office/drawing/2014/main" id="{8856A186-3BE1-4626-AE4B-ADED6D57654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92112E08-420C-49E2-9460-8D0E1739C86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2B51B-F73A-4F10-8884-D73079EA2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80369-3E4F-4B00-9FE3-795FF1572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57A48-0603-439F-AAE8-B81B63974D9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823EC-56DF-41FC-BAF7-5ADF11ECB01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5638F-A03C-4799-AB91-D13D06C6CE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8E77FB-80B1-4614-BFDD-696FE9C7D78B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51806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1101-38B3-48A7-A929-2AFF0CFAC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05B9C9-12A1-4A4C-87D7-C6C6B395A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FBB53-962B-4F3E-897F-DBF6B472532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C77ED-A2D8-4CD4-B529-94C23F1355C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C25D2-2D81-4559-92F7-4563E9759C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246197-6BD6-431C-B367-98DF118C768E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82299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36EAB9-1643-42D7-9FAD-A6AAB98A78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3413" y="1728788"/>
            <a:ext cx="2230437" cy="3094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C0E6B-713D-408A-8A74-7FC863995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7338" y="1728788"/>
            <a:ext cx="6543675" cy="3094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0F45A-E709-4EB7-84C5-75BB2563482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B87F9-C976-4E31-AEBE-2904BD8B73F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83337-41BF-4EE5-8CE4-A31B527D6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43B11C-A43C-4F87-809E-E092EF99C886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96664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2ED0C-30DB-4551-B8AD-0D92A73F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728788"/>
            <a:ext cx="8926512" cy="1784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FFB0D-49E9-4715-82E8-3B4A45EE6CA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0" y="7199313"/>
            <a:ext cx="2346325" cy="231775"/>
          </a:xfrm>
        </p:spPr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1A3F2-B169-4237-951C-B13BBC3A433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448050" y="7199313"/>
            <a:ext cx="3194050" cy="171450"/>
          </a:xfrm>
        </p:spPr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D3584-321C-4FFC-9D94-B1A305E727E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288463" y="7235825"/>
            <a:ext cx="646112" cy="285750"/>
          </a:xfrm>
        </p:spPr>
        <p:txBody>
          <a:bodyPr/>
          <a:lstStyle>
            <a:lvl1pPr>
              <a:defRPr/>
            </a:lvl1pPr>
          </a:lstStyle>
          <a:p>
            <a:fld id="{7520EE45-DE8D-4C87-8123-BAAFAC50C49B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87087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FE4E-5304-4AE9-ABC4-3EA8BD29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D8FCA-5ECF-4C38-BF64-E9E24535A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55748-E50C-4E8A-A1F1-4D55CE4408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8C0FC-B431-4279-941F-72EA7397FBD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458C5-A992-40DF-A5AA-39EA507CE8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3A7812-EA52-421E-8D2C-E8A89F54C0D6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17089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5A111-A60F-457F-995F-045BB6A4A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645F9-D0C0-489A-BC61-85B5F7027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D8E09-4412-405F-82C7-9311381BC25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B689F-5944-402D-8F71-F13A4306A71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E909F-FE3B-4C40-A7CC-1935688668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48A5FA-1D10-439B-9F9B-D3146172A619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414709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75D7C-EB49-49D1-9F4B-F0F88F23C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58FC-4046-49BF-A2C5-B5D38B328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2250" y="3854450"/>
            <a:ext cx="2514600" cy="968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37D69-C0D6-45A2-9AC1-BA6935D6F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9250" y="3854450"/>
            <a:ext cx="2514600" cy="968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CF80A-A1BD-4FBB-A4C3-10473EC353C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09545-7D0A-4E8F-A8DA-B36F7A62F0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1EA69-2DC9-4CD7-BA4D-E668B7551A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D07A47-A390-41C6-A36D-503E62071D94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14430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E041E-630E-4FDE-9F60-32A24464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B5105-A97B-41D6-AE71-3C65F54E0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99626-9EA0-4492-A906-E642663D9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29BC0-367C-4B03-931A-7DCB2089B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4A472-2508-4A30-AA9E-CE14CD730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6D04AB-E6A7-4E8A-BAEF-EB99606F1C8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FE3B-0B6C-4EEC-8882-B19B8086425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0E7960-FD01-4EEB-9C1C-FCFE999A1F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6F4497-96D8-44C6-AD56-5C22BFFC3D85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69969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D3847-078C-4193-BA60-A82CDF39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93818-DB3F-4E5D-8BC7-21990BD83C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AAEF6-6644-441F-9F45-FF53753FC3B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1EB55-46C7-45C6-9955-5D41234CEF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5164C1-4FA6-4D68-A726-98D67C2F3DBC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11432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3C950C-0937-46EA-91BF-B6977BDCB4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220F41-BD94-495C-AD45-F1DD0826924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8C9E0-23A9-4F36-AC54-59CD50E4DB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CFBF60F-E455-4E49-B963-EF0A9BD8C221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42923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ED37-D615-4A8A-BEB9-935CE18E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314D-C5C3-45A9-94DB-5B20E2502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A79EB-D6B3-45A0-8DF5-F432FE9FC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53F94-D98C-4028-8D54-B7073A2226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F8851-DE41-4D8E-B8F9-21C3C204FD9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9053A-ED46-42CD-B0E0-9FDAEDE75B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605EC2-902D-4E7A-A9FB-744B3BE93A76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78085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7B43-0719-4EE4-866F-E9600062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C78D72-6BA6-4416-ADC8-0AB1ED276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3F38F-1DDC-4DD5-A6EA-68F1DB4F4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B79DC-4A14-497E-AD0A-08BEFBF6F2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C52CD-CE7E-4D91-9852-219C4B42C1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63F46-6373-44C1-BA05-794BA671C5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49D322-7D4C-4A06-A18B-F3E6C44F7D1B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73424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27248888-C9D0-4A02-8FB5-C41C94022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728788"/>
            <a:ext cx="8926512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tytułu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273A270-A50A-422B-9DE4-A896B5477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32250" y="3854450"/>
            <a:ext cx="51816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konspektu</a:t>
            </a:r>
          </a:p>
          <a:p>
            <a:pPr lvl="1"/>
            <a:r>
              <a:rPr lang="en-GB" altLang="en-US"/>
              <a:t>Drugi poziom konspektu</a:t>
            </a:r>
          </a:p>
          <a:p>
            <a:pPr lvl="2"/>
            <a:r>
              <a:rPr lang="en-GB" altLang="en-US"/>
              <a:t>Trzeci poziom konspektu</a:t>
            </a:r>
          </a:p>
          <a:p>
            <a:pPr lvl="3"/>
            <a:r>
              <a:rPr lang="en-GB" altLang="en-US"/>
              <a:t>Czwarty poziom konspektu</a:t>
            </a:r>
          </a:p>
          <a:p>
            <a:pPr lvl="4"/>
            <a:r>
              <a:rPr lang="en-GB" altLang="en-US"/>
              <a:t>Piąty poziom konspektu</a:t>
            </a:r>
          </a:p>
          <a:p>
            <a:pPr lvl="4"/>
            <a:r>
              <a:rPr lang="en-GB" altLang="en-US"/>
              <a:t>Szósty poziom konspektu</a:t>
            </a:r>
          </a:p>
          <a:p>
            <a:pPr lvl="4"/>
            <a:r>
              <a:rPr lang="en-GB" altLang="en-US"/>
              <a:t>Siódmy poziom konspektu</a:t>
            </a:r>
          </a:p>
          <a:p>
            <a:pPr lvl="4"/>
            <a:r>
              <a:rPr lang="en-GB" altLang="en-US"/>
              <a:t>Ósmy poziom konspektu</a:t>
            </a:r>
          </a:p>
          <a:p>
            <a:pPr lvl="4"/>
            <a:r>
              <a:rPr lang="en-GB" altLang="en-US"/>
              <a:t>Dziewiąty poziom konspektu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B1B1EAA-7394-4505-B322-B846635A3AF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0" y="7199313"/>
            <a:ext cx="23463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pl-PL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2654BB2-486A-4C92-9A25-48BC59870C1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7199313"/>
            <a:ext cx="31940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pl-PL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447D6DC-F0E9-41BE-91E8-23F46968377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288463" y="7235825"/>
            <a:ext cx="6461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91192740-CA4C-4464-8F4D-AE04135FD3FC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r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r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r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r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r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50854EC2-F7B8-4D4E-8399-8712A1A1F7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82712" y="1722438"/>
            <a:ext cx="6716712" cy="20574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</a:extLst>
        </p:spPr>
        <p:txBody>
          <a:bodyPr tIns="38808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en-US" dirty="0"/>
              <a:t/>
            </a:r>
            <a:br>
              <a:rPr lang="pl-PL" altLang="en-US" dirty="0"/>
            </a:br>
            <a:r>
              <a:rPr lang="pl-PL" altLang="en-US" dirty="0"/>
              <a:t/>
            </a:r>
            <a:br>
              <a:rPr lang="pl-PL" altLang="en-US" dirty="0"/>
            </a:br>
            <a:r>
              <a:rPr lang="pl-PL" altLang="en-US" dirty="0"/>
              <a:t/>
            </a:r>
            <a:br>
              <a:rPr lang="pl-PL" altLang="en-US" dirty="0"/>
            </a:br>
            <a:r>
              <a:rPr lang="pl-PL" altLang="en-US" dirty="0"/>
              <a:t/>
            </a:r>
            <a:br>
              <a:rPr lang="pl-PL" altLang="en-US" dirty="0"/>
            </a:br>
            <a:r>
              <a:rPr lang="pl-PL" altLang="en-US" dirty="0"/>
              <a:t/>
            </a:r>
            <a:br>
              <a:rPr lang="pl-PL" altLang="en-US" dirty="0"/>
            </a:br>
            <a:r>
              <a:rPr lang="pl-PL" altLang="en-US" dirty="0"/>
              <a:t/>
            </a:r>
            <a:br>
              <a:rPr lang="pl-PL" altLang="en-US" dirty="0"/>
            </a:br>
            <a:r>
              <a:rPr lang="pl-PL" altLang="en-US" dirty="0"/>
              <a:t/>
            </a:r>
            <a:br>
              <a:rPr lang="pl-PL" altLang="en-US" dirty="0"/>
            </a:br>
            <a:r>
              <a:rPr lang="pl-PL" altLang="en-US" dirty="0"/>
              <a:t>OBCY ROŚNIE NA MOIM  </a:t>
            </a:r>
            <a:br>
              <a:rPr lang="pl-PL" altLang="en-US" dirty="0"/>
            </a:br>
            <a:r>
              <a:rPr lang="pl-PL" altLang="en-US" dirty="0"/>
              <a:t>       PODWÓRKU</a:t>
            </a:r>
            <a:br>
              <a:rPr lang="pl-PL" altLang="en-US" dirty="0"/>
            </a:br>
            <a:r>
              <a:rPr lang="pl-PL" altLang="en-US" dirty="0"/>
              <a:t/>
            </a:r>
            <a:br>
              <a:rPr lang="pl-PL" altLang="en-US" dirty="0"/>
            </a:br>
            <a:r>
              <a:rPr lang="pl-PL" altLang="en-US" sz="2800" dirty="0"/>
              <a:t>Julia </a:t>
            </a:r>
            <a:r>
              <a:rPr lang="pl-PL" altLang="en-US" sz="2800" dirty="0" err="1"/>
              <a:t>Bubrowiecka</a:t>
            </a:r>
            <a:r>
              <a:rPr lang="pl-PL" altLang="en-US" sz="2800" dirty="0"/>
              <a:t> </a:t>
            </a:r>
            <a:br>
              <a:rPr lang="pl-PL" altLang="en-US" sz="2800" dirty="0"/>
            </a:br>
            <a:r>
              <a:rPr lang="pl-PL" altLang="en-US" sz="2800" dirty="0"/>
              <a:t>Emil Gronowski </a:t>
            </a:r>
            <a:br>
              <a:rPr lang="pl-PL" altLang="en-US" sz="2800" dirty="0"/>
            </a:br>
            <a:r>
              <a:rPr lang="pl-PL" altLang="en-US" sz="2800" dirty="0"/>
              <a:t>Klasa V</a:t>
            </a:r>
            <a:br>
              <a:rPr lang="pl-PL" altLang="en-US" sz="2800" dirty="0"/>
            </a:br>
            <a:r>
              <a:rPr lang="pl-PL" altLang="en-US" sz="2800" dirty="0"/>
              <a:t>Szkoła Podstawowa w Klonie</a:t>
            </a:r>
            <a:r>
              <a:rPr lang="pl-PL" altLang="en-US" dirty="0"/>
              <a:t/>
            </a:r>
            <a:br>
              <a:rPr lang="pl-PL" altLang="en-US" dirty="0"/>
            </a:br>
            <a:r>
              <a:rPr lang="pl-PL" altLang="en-US" dirty="0"/>
              <a:t/>
            </a:r>
            <a:br>
              <a:rPr lang="pl-PL" altLang="en-US" dirty="0"/>
            </a:br>
            <a:r>
              <a:rPr lang="pl-PL" altLang="en-US" dirty="0"/>
              <a:t/>
            </a:r>
            <a:br>
              <a:rPr lang="pl-PL" alt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15389A-1035-456C-B35B-651309FC6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obrazu 5" descr="Obraz zawierający roślina, trawa&#10;&#10;Opis wygenerowany automatycznie">
            <a:extLst>
              <a:ext uri="{FF2B5EF4-FFF2-40B4-BE49-F238E27FC236}">
                <a16:creationId xmlns:a16="http://schemas.microsoft.com/office/drawing/2014/main" id="{EA94602A-AFE4-4FDA-85BC-86CE8935EA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7" r="18377"/>
          <a:stretch>
            <a:fillRect/>
          </a:stretch>
        </p:blipFill>
        <p:spPr>
          <a:xfrm>
            <a:off x="315912" y="503238"/>
            <a:ext cx="4549588" cy="537210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939E0EE-CA08-4513-96A0-519469D97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3326" y="673754"/>
            <a:ext cx="4336768" cy="5229691"/>
          </a:xfrm>
        </p:spPr>
        <p:txBody>
          <a:bodyPr/>
          <a:lstStyle/>
          <a:p>
            <a:pPr algn="l"/>
            <a:r>
              <a:rPr lang="pl-PL" sz="1800" b="1" dirty="0"/>
              <a:t>Nawłoć późna (</a:t>
            </a:r>
            <a:r>
              <a:rPr lang="pl-PL" sz="1800" b="1" dirty="0" err="1"/>
              <a:t>Solidago</a:t>
            </a:r>
            <a:r>
              <a:rPr lang="pl-PL" sz="1800" b="1" dirty="0"/>
              <a:t> </a:t>
            </a:r>
            <a:r>
              <a:rPr lang="pl-PL" sz="1800" b="1" dirty="0" err="1"/>
              <a:t>virgaurea</a:t>
            </a:r>
            <a:r>
              <a:rPr lang="pl-PL" sz="1800" b="1" dirty="0"/>
              <a:t>) </a:t>
            </a:r>
            <a:r>
              <a:rPr lang="pl-PL" sz="1800" dirty="0"/>
              <a:t>to roślina zielona wywodząca się z rodziny astrowatych. Początkowo występowała na terenie Eurazji, później dotarła również do Ameryki Północnej. Europa oferuje jednak najlepsze warunki do uprawy, więc nawłoć rozwija się w wielu miejscach i często bywa traktowana jako chwast. Porasta lasy, łąki, polany i wrzosowiska, może pojawić się nawet w przydomowych ogrodach. Nawłoć pospolita posiada sztywną łodygę z czerwonymi przebarwieniami, która może osiągnąć nawet metr wysokości. Wyróżniają ją drobne, żółte kwiaty zebrane w koszyczki i szpiczaste, podłużne liście. Rozmnaża się za pomocą nasion, które rozwiewa wiatr. W ogrodzie można ją powielić dzieląc kępy lub kłącza. </a:t>
            </a:r>
          </a:p>
          <a:p>
            <a:pPr algn="just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03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675555-A571-481C-8DE7-2268900E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7A140398-8A81-4CCC-A8F1-FD9707CB3E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3" r="10283"/>
          <a:stretch>
            <a:fillRect/>
          </a:stretch>
        </p:blipFill>
        <p:spPr>
          <a:xfrm>
            <a:off x="468312" y="274637"/>
            <a:ext cx="4114800" cy="4556125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C2BCC08-3D64-4934-B964-2FBDB6157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20048" y="122237"/>
            <a:ext cx="4317534" cy="5211762"/>
          </a:xfrm>
        </p:spPr>
        <p:txBody>
          <a:bodyPr/>
          <a:lstStyle/>
          <a:p>
            <a:pPr algn="l"/>
            <a:r>
              <a:rPr lang="pl-PL" b="1" dirty="0"/>
              <a:t>Róża pomarszczona (</a:t>
            </a:r>
            <a:r>
              <a:rPr lang="pl-PL" b="1" i="1" dirty="0"/>
              <a:t>Rosa </a:t>
            </a:r>
            <a:r>
              <a:rPr lang="pl-PL" b="1" i="1" dirty="0" err="1"/>
              <a:t>rugosa</a:t>
            </a:r>
            <a:r>
              <a:rPr lang="pl-PL" b="1" dirty="0"/>
              <a:t>) </a:t>
            </a:r>
            <a:r>
              <a:rPr lang="pl-PL" dirty="0"/>
              <a:t>spotykana jest pod nazwami róża </a:t>
            </a:r>
            <a:r>
              <a:rPr lang="pl-PL" dirty="0" err="1"/>
              <a:t>fałdzistolistna</a:t>
            </a:r>
            <a:r>
              <a:rPr lang="pl-PL" dirty="0"/>
              <a:t>, czy japońska. To gatunek krzewu z rodziny różowatych (</a:t>
            </a:r>
            <a:r>
              <a:rPr lang="pl-PL" i="1" dirty="0" err="1"/>
              <a:t>Rosaceae</a:t>
            </a:r>
            <a:r>
              <a:rPr lang="pl-PL" dirty="0"/>
              <a:t>). Jej ojczyzną są tereny leżące na obszarze Azji, ale roślinę można też spotkać na stanowiskach naturalnych w Europie i Ameryce Północnej. Róża pomarszczona jest rozłożystym, dużym (ok. 1-1,5 m. wys.) krzewem o swobodnym pokroju i długich, mocnych, rozgałęzionych, gęsto pokrytych cierniami i kolcami pędach, łukowato przewieszających się na zewnątrz. W sezonie pędy pokrywają się mnóstwem dużych, nieparzysto-pierzastych liści o błyszczącej, pomarszczonej, mocno unerwionej blaszce. Jesienią liście przebarwiają się na żółto. Krzew zakwita późną wiosną (VI) i kwitnie końca lata (VIII), rozwijając duże, pojedyncze, ciemnoróżowe kwiaty z żółtym środkiem, zebrane po kilka w luźne baldachogrona. Kwiaty pięknie i silnie pachną, wydzielając typowo różany aromat. Po przekwitnieniu kwiatów, ozdobą krzewu stają się bardzo atrakcyjne, duże, </a:t>
            </a:r>
            <a:r>
              <a:rPr lang="pl-PL" dirty="0" err="1"/>
              <a:t>płaskokuliste</a:t>
            </a:r>
            <a:r>
              <a:rPr lang="pl-PL" dirty="0"/>
              <a:t>, pomarańczowo-czerwone owoce. Krzew rośnie silnie i mocno rozrasta się za pomocą odrostów korzeniowych, dlatego bywa ekspansywny i trudny do usunięcia(odradza się z kawałków kłączy pozostawionych w ziemi i jest odporny na ścinanie).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2871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6CCDE5-6BE4-4012-BD36-78D233CC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2126BE0-2D14-4ABC-BC82-72483DAE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2" y="960437"/>
            <a:ext cx="4114800" cy="3657600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F23BFF7-90FC-4818-8DC4-84943F81F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7289" y="1036637"/>
            <a:ext cx="4419598" cy="4876800"/>
          </a:xfrm>
        </p:spPr>
        <p:txBody>
          <a:bodyPr/>
          <a:lstStyle/>
          <a:p>
            <a:pPr algn="l"/>
            <a:r>
              <a:rPr lang="pl-PL" b="1" dirty="0"/>
              <a:t>Sumak octowiec</a:t>
            </a:r>
          </a:p>
          <a:p>
            <a:pPr algn="l"/>
            <a:r>
              <a:rPr lang="pl-PL" dirty="0"/>
              <a:t>Pierwotną ojczyzną tego niewielkiego drzewa albo krzewu jest wschodnia część Ameryki Północnej. Ma swoje naturalne stanowiska na raczej suchych skrajach lasów do wysokości ok. 1000 m. Jest jednym z pierwszych północnoamerykańskich krzewów, który na początku XVII wieku trafił przez ocean do Europy. Między innymi niemiecka nazwa „</a:t>
            </a:r>
            <a:r>
              <a:rPr lang="pl-PL" dirty="0" err="1"/>
              <a:t>Hirschkolbensumach</a:t>
            </a:r>
            <a:r>
              <a:rPr lang="pl-PL" dirty="0"/>
              <a:t>” i rosyjska „</a:t>
            </a:r>
            <a:r>
              <a:rPr lang="pl-PL" dirty="0" err="1"/>
              <a:t>Сумах</a:t>
            </a:r>
            <a:r>
              <a:rPr lang="pl-PL" dirty="0"/>
              <a:t> </a:t>
            </a:r>
            <a:r>
              <a:rPr lang="pl-PL" dirty="0" err="1"/>
              <a:t>оленерогий</a:t>
            </a:r>
            <a:r>
              <a:rPr lang="pl-PL" dirty="0"/>
              <a:t>” nawiązują do filcowato owłosionych młodych gałęzi sumaka, przypominających poroże jelenia w scypule. Liście sumaka są pierzaste, dorastają do 60 cm długości, zielone latem, jesienią przybierają efektowne barwy od pomarańczy do płomiennej czerwieni. W czerwcu/lipcu pojawiają się drobne, żółtawozielone kwiaty zebrane w stożkowate wiechy. Zwykle na jednym egzemplarzu sumaka octowca rozwijają się kwiaty męskie albo żeńskie (roślina dwupienna). Owocami są pestkowce o średnicy 2-5 mm, pokryte czerwonymi włoskami. Tworzą kolbowate owocostany najpierw jasnoczerwone, później ciemnoczerwone, pozostające na krzewie do następnego roku. </a:t>
            </a:r>
          </a:p>
        </p:txBody>
      </p:sp>
    </p:spTree>
    <p:extLst>
      <p:ext uri="{BB962C8B-B14F-4D97-AF65-F5344CB8AC3E}">
        <p14:creationId xmlns:p14="http://schemas.microsoft.com/office/powerpoint/2010/main" val="1429544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E49626-7542-46E3-8D6D-D30F1C0A33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E374B3-C68F-48E6-BF44-8B15252D32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received_2481161342184106(1)">
            <a:hlinkClick r:id="" action="ppaction://media"/>
            <a:extLst>
              <a:ext uri="{FF2B5EF4-FFF2-40B4-BE49-F238E27FC236}">
                <a16:creationId xmlns:a16="http://schemas.microsoft.com/office/drawing/2014/main" id="{91BC72CD-DA35-41BF-994D-F92758EA18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0475" y="1236663"/>
            <a:ext cx="7559675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85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7365C3A-D966-4501-80F5-EB0E77B0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Gatunek inwazyjny jest to gatunek obcy, którego wprowadzenie lub zawleczenie wywołuje zagrożenie dla lokalnej różnorodności biologicznej i gospodarki człowieka.</a:t>
            </a:r>
          </a:p>
        </p:txBody>
      </p:sp>
    </p:spTree>
    <p:extLst>
      <p:ext uri="{BB962C8B-B14F-4D97-AF65-F5344CB8AC3E}">
        <p14:creationId xmlns:p14="http://schemas.microsoft.com/office/powerpoint/2010/main" val="15100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mapa&#10;&#10;Opis wygenerowany automatycznie">
            <a:extLst>
              <a:ext uri="{FF2B5EF4-FFF2-40B4-BE49-F238E27FC236}">
                <a16:creationId xmlns:a16="http://schemas.microsoft.com/office/drawing/2014/main" id="{F97759DD-516C-4953-84DB-520142989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"/>
          <a:stretch/>
        </p:blipFill>
        <p:spPr>
          <a:xfrm>
            <a:off x="529" y="0"/>
            <a:ext cx="10079567" cy="7559675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64471"/>
            <a:ext cx="10080625" cy="81191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0E23DB78-55D6-478F-9FFE-BCE36ADBC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51" y="5861272"/>
            <a:ext cx="9269450" cy="8210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Zdjęcie satelitarne Klonu z naniesionymi roślinami inwazyjnymi.</a:t>
            </a:r>
            <a:endParaRPr lang="pl-PL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78315"/>
            <a:ext cx="10080625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762538"/>
            <a:ext cx="10080625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58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33EA633A-24C5-4807-A95A-2F324218B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111750" cy="719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>
            <a:extLst>
              <a:ext uri="{FF2B5EF4-FFF2-40B4-BE49-F238E27FC236}">
                <a16:creationId xmlns:a16="http://schemas.microsoft.com/office/drawing/2014/main" id="{9F8D9E23-70E1-4823-AF52-5D3C56D7C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144463"/>
            <a:ext cx="4824412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pl-PL" altLang="en-US" b="1" dirty="0"/>
              <a:t>Barszcz Sosnowskiego</a:t>
            </a:r>
          </a:p>
          <a:p>
            <a:endParaRPr lang="pl-PL" altLang="en-US" dirty="0"/>
          </a:p>
          <a:p>
            <a:r>
              <a:rPr lang="pl-PL" altLang="en-US" dirty="0"/>
              <a:t>Gatunek rośliny zielonej z rodziny selerowatych. Pochodzi z rejonu Kaukazu. Łodyga osiąga od 1m do 4m wysokości przy średnicy 10 cm. Korzeń palowy osiągający do 200 cm. Liście skrętoległe pierzastodzielne o średnicy do 150 cm. Kwiaty zebrane w gęsty i duży baldachim o średnicy do 50cm. Składający się z 30-75 baldaszków. Na jednej roślinie może znajdować się 1-20 tysięcy kwiatów korona składa się z 5 białych, rzadko zaróżowionych płatków.</a:t>
            </a:r>
          </a:p>
          <a:p>
            <a:endParaRPr lang="pl-PL" altLang="en-US" dirty="0"/>
          </a:p>
          <a:p>
            <a:r>
              <a:rPr lang="pl-PL" altLang="en-US" dirty="0"/>
              <a:t>Barszcz </a:t>
            </a:r>
            <a:r>
              <a:rPr lang="pl-PL" altLang="en-US" dirty="0" err="1"/>
              <a:t>sosnowskiego</a:t>
            </a:r>
            <a:r>
              <a:rPr lang="pl-PL" altLang="en-US" dirty="0"/>
              <a:t> stał się rośliną bardzo kłopotliwą ze względu  na zagrożenie dla zdrowia, jest to agresywna roślina inwazyjna, niezwykle trudna do zwalczenia. Sok wydzielany przez świeże rośliny wywołuje zmiany skórne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54A13B45-CC3E-4D06-99EB-EA535D3D1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4895850" cy="725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Text Box 2">
            <a:extLst>
              <a:ext uri="{FF2B5EF4-FFF2-40B4-BE49-F238E27FC236}">
                <a16:creationId xmlns:a16="http://schemas.microsoft.com/office/drawing/2014/main" id="{85739273-650E-4275-B8FE-CF17A2E01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88" y="215900"/>
            <a:ext cx="5062537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pl-PL" altLang="en-US" b="1" dirty="0" err="1"/>
              <a:t>Kolczurka</a:t>
            </a:r>
            <a:r>
              <a:rPr lang="pl-PL" altLang="en-US" b="1" dirty="0"/>
              <a:t>  klapowana</a:t>
            </a:r>
          </a:p>
          <a:p>
            <a:endParaRPr lang="pl-PL" altLang="en-US" dirty="0"/>
          </a:p>
          <a:p>
            <a:r>
              <a:rPr lang="pl-PL" altLang="en-US" dirty="0"/>
              <a:t>Gatunek jednorocznego pnącza z rodziny dyniowatych. Pochodzi z Ameryki Północnej. Łodyga pnąca, silnie rozgałęziająca i tworząca wąsy czepne. Liście miękkie 5-7 klapowe, ostro zakończone, lekko piłkowane na długich ogonkach. Kwiaty sześciokrotne- żeńskie </a:t>
            </a:r>
            <a:r>
              <a:rPr lang="pl-PL" altLang="en-US" dirty="0" err="1"/>
              <a:t>pojedyńcze</a:t>
            </a:r>
            <a:r>
              <a:rPr lang="pl-PL" altLang="en-US" dirty="0"/>
              <a:t> w rozgałęzieniach łodygi, męskie liczne białe, zebrane w długie grona. Owoc to zielona, owalna torebka pokryta miękkimi kolcami z 4 brązowymi lub czarnymi kolcami.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B7A9CDB3-661B-4FA5-84E8-01DD04839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647700"/>
            <a:ext cx="1809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endParaRPr lang="pl-PL" altLang="en-US">
              <a:solidFill>
                <a:srgbClr val="000000"/>
              </a:solidFill>
            </a:endParaRPr>
          </a:p>
          <a:p>
            <a:endParaRPr lang="pl-PL" altLang="en-US">
              <a:solidFill>
                <a:srgbClr val="000000"/>
              </a:solidFill>
            </a:endParaRPr>
          </a:p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8FF2E14A-EB67-4235-9154-3525B880B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712" y="501258"/>
            <a:ext cx="6030913" cy="487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pl-PL" altLang="en-US" b="1" dirty="0"/>
              <a:t>Robina akacjowa</a:t>
            </a:r>
          </a:p>
          <a:p>
            <a:endParaRPr lang="pl-PL" altLang="en-US" dirty="0"/>
          </a:p>
          <a:p>
            <a:r>
              <a:rPr lang="pl-PL" altLang="en-US" dirty="0"/>
              <a:t>Gatunek drzew należących do rodziny </a:t>
            </a:r>
          </a:p>
          <a:p>
            <a:r>
              <a:rPr lang="pl-PL" altLang="en-US" dirty="0" err="1"/>
              <a:t>Bobowatych</a:t>
            </a:r>
            <a:r>
              <a:rPr lang="pl-PL" altLang="en-US" dirty="0"/>
              <a:t>. Pochodzi z Ameryki Północnej .Drzewo dorastające do 25 metrów wysokości o koronie luźnej i </a:t>
            </a:r>
          </a:p>
          <a:p>
            <a:r>
              <a:rPr lang="pl-PL" altLang="en-US" dirty="0"/>
              <a:t>nieregularnej. Liście nieparzysto - pierzastozłożone z liczbą</a:t>
            </a:r>
          </a:p>
          <a:p>
            <a:r>
              <a:rPr lang="pl-PL" altLang="en-US" dirty="0"/>
              <a:t>7-21 listków. Kwiaty motylkowe, białe z żółtą plamką na </a:t>
            </a:r>
          </a:p>
          <a:p>
            <a:r>
              <a:rPr lang="pl-PL" altLang="en-US" dirty="0"/>
              <a:t>żagielku silnie pachnące tworzące grona o długości 10-</a:t>
            </a:r>
          </a:p>
          <a:p>
            <a:r>
              <a:rPr lang="pl-PL" altLang="en-US" dirty="0"/>
              <a:t>20 cm. Owoce nagie, gładkie i spłaszczone strąki.</a:t>
            </a:r>
          </a:p>
          <a:p>
            <a:endParaRPr lang="pl-PL" altLang="en-US" dirty="0"/>
          </a:p>
          <a:p>
            <a:r>
              <a:rPr lang="pl-PL" altLang="en-US" dirty="0"/>
              <a:t>Cała roślina jest silnie trująca ,ale zawartość trujących </a:t>
            </a:r>
          </a:p>
          <a:p>
            <a:r>
              <a:rPr lang="pl-PL" altLang="en-US" dirty="0"/>
              <a:t>związków w roślinie jest zmienna. Objawami zatrucia </a:t>
            </a:r>
          </a:p>
          <a:p>
            <a:r>
              <a:rPr lang="pl-PL" altLang="en-US" dirty="0"/>
              <a:t>są min. mdłości wymioty, bóle brzucha.</a:t>
            </a:r>
          </a:p>
          <a:p>
            <a:endParaRPr lang="pl-PL" altLang="en-US" dirty="0"/>
          </a:p>
          <a:p>
            <a:endParaRPr lang="pl-PL" alt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A562DC-B504-4500-8024-A63394707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obrazu 5" descr="Obraz zawierający roślina, liść&#10;&#10;Opis wygenerowany automatycznie">
            <a:extLst>
              <a:ext uri="{FF2B5EF4-FFF2-40B4-BE49-F238E27FC236}">
                <a16:creationId xmlns:a16="http://schemas.microsoft.com/office/drawing/2014/main" id="{2D278DC7-6854-4A07-8529-D3D38A9C04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7" b="20387"/>
          <a:stretch>
            <a:fillRect/>
          </a:stretch>
        </p:blipFill>
        <p:spPr>
          <a:xfrm>
            <a:off x="693738" y="503237"/>
            <a:ext cx="3251200" cy="5965825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7980764-4C01-4642-8E74-68A3C595C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4B3E52B2-1279-48AF-9DD8-8FF4FDF52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863600"/>
            <a:ext cx="5567363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pl-PL" altLang="en-US" b="1" dirty="0"/>
              <a:t>Topinambur </a:t>
            </a:r>
            <a:r>
              <a:rPr lang="pl-PL" altLang="en-US" b="1" dirty="0" err="1"/>
              <a:t>Albik</a:t>
            </a:r>
            <a:endParaRPr lang="pl-PL" altLang="en-US" b="1" dirty="0"/>
          </a:p>
          <a:p>
            <a:endParaRPr lang="pl-PL" altLang="en-US" dirty="0"/>
          </a:p>
          <a:p>
            <a:r>
              <a:rPr lang="pl-PL" altLang="en-US" dirty="0"/>
              <a:t>Gatunek rośliny z astrowatych ,pochodzących z </a:t>
            </a:r>
          </a:p>
          <a:p>
            <a:r>
              <a:rPr lang="pl-PL" altLang="en-US" dirty="0"/>
              <a:t>Ameryki Północnej. Łodyga prosta wzniesiona osiąga</a:t>
            </a:r>
          </a:p>
          <a:p>
            <a:r>
              <a:rPr lang="pl-PL" altLang="en-US" dirty="0"/>
              <a:t>zwykle od 1 m do 2 m wysokości .Kwiaty zebrane </a:t>
            </a:r>
          </a:p>
          <a:p>
            <a:r>
              <a:rPr lang="pl-PL" altLang="en-US" dirty="0"/>
              <a:t>są w koszyczkach to płonne żółte kwiaty języczkowe.</a:t>
            </a:r>
          </a:p>
          <a:p>
            <a:r>
              <a:rPr lang="pl-PL" altLang="en-US" dirty="0"/>
              <a:t>Gatunek jest ceniony ze względu na duży potencjał </a:t>
            </a:r>
          </a:p>
          <a:p>
            <a:r>
              <a:rPr lang="pl-PL" altLang="en-US" dirty="0"/>
              <a:t>Produkcyjny biomasy zielonej oraz jadalnych bulw.</a:t>
            </a:r>
          </a:p>
          <a:p>
            <a:endParaRPr lang="pl-PL" altLang="en-US" dirty="0"/>
          </a:p>
          <a:p>
            <a:r>
              <a:rPr lang="pl-PL" altLang="en-US" dirty="0"/>
              <a:t>Topinambur </a:t>
            </a:r>
            <a:r>
              <a:rPr lang="pl-PL" altLang="en-US" dirty="0" err="1"/>
              <a:t>Albik</a:t>
            </a:r>
            <a:r>
              <a:rPr lang="pl-PL" altLang="en-US" dirty="0"/>
              <a:t> dawniej uprawiany  w celach </a:t>
            </a:r>
          </a:p>
          <a:p>
            <a:r>
              <a:rPr lang="pl-PL" altLang="en-US" dirty="0"/>
              <a:t>spożywczych i ozdobnych, obecnie wykorzystywany </a:t>
            </a:r>
          </a:p>
          <a:p>
            <a:r>
              <a:rPr lang="pl-PL" altLang="en-US" dirty="0"/>
              <a:t>na poletkach łowieckich.</a:t>
            </a:r>
          </a:p>
          <a:p>
            <a:r>
              <a:rPr lang="pl-PL" altLang="en-US" dirty="0"/>
              <a:t>W naszej miejscowości daje piękną dekoracje dla </a:t>
            </a:r>
          </a:p>
          <a:p>
            <a:r>
              <a:rPr lang="pl-PL" altLang="en-US" dirty="0"/>
              <a:t>świetlicy wiejskiej i OSP.</a:t>
            </a:r>
          </a:p>
          <a:p>
            <a:endParaRPr lang="pl-PL" altLang="en-US" dirty="0"/>
          </a:p>
          <a:p>
            <a:endParaRPr lang="pl-PL" altLang="en-US" dirty="0"/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B69A3C54-4465-44B8-924A-A47096F5D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2879725"/>
            <a:ext cx="1444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71FF22C5-42A4-443C-9ED5-F0D3D0CF6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75" y="936625"/>
            <a:ext cx="1809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endParaRPr lang="pl-PL" altLang="en-US">
              <a:solidFill>
                <a:srgbClr val="000000"/>
              </a:solidFill>
            </a:endParaRPr>
          </a:p>
          <a:p>
            <a:endParaRPr lang="pl-PL" altLang="en-US">
              <a:solidFill>
                <a:srgbClr val="000000"/>
              </a:solidFill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5B3D436B-C8B1-4052-BE13-BB2C6C783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216400"/>
            <a:ext cx="3306763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B88AABAB-BFF9-40FB-B45C-CA3625E0C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4895850"/>
            <a:ext cx="339883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pl-PL" altLang="en-US"/>
              <a:t>BULWA TOPINAMBURU ALBIK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5B7685C0-6F50-4065-BDFC-53F445896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1938"/>
            <a:ext cx="4032250" cy="384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>
            <a:extLst>
              <a:ext uri="{FF2B5EF4-FFF2-40B4-BE49-F238E27FC236}">
                <a16:creationId xmlns:a16="http://schemas.microsoft.com/office/drawing/2014/main" id="{983DB06B-5FF4-4581-81D8-2124ADAB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" name="Symbol zastępczy zawartości 13" descr="Obraz zawierający drzewo, roślina, las, krzewy&#10;&#10;Opis wygenerowany automatycznie">
            <a:extLst>
              <a:ext uri="{FF2B5EF4-FFF2-40B4-BE49-F238E27FC236}">
                <a16:creationId xmlns:a16="http://schemas.microsoft.com/office/drawing/2014/main" id="{4F85F10A-A8FC-4C35-9952-9B8FD665E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6" y="655637"/>
            <a:ext cx="3526772" cy="4800600"/>
          </a:xfrm>
        </p:spPr>
      </p:pic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id="{9420B5B6-6CCA-43E4-A18D-75F5A19B1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5069" y="769937"/>
            <a:ext cx="5079346" cy="4572000"/>
          </a:xfrm>
        </p:spPr>
        <p:txBody>
          <a:bodyPr/>
          <a:lstStyle/>
          <a:p>
            <a:pPr algn="l"/>
            <a:r>
              <a:rPr lang="pl-PL" b="1" dirty="0"/>
              <a:t>Czeremcha amerykańska </a:t>
            </a:r>
            <a:r>
              <a:rPr lang="pl-PL" dirty="0"/>
              <a:t>to roślina, która jest zaliczana albo do gatunku drzewa, albo do dużego krzewu, należąca do rodziny różowatych. Występuje ona na terenach całej Europy, Azji Mniejszej i w zachodniej części Syberii. W Polsce czeremcha amerykańska jest również znana pod następującymi nazwami </a:t>
            </a:r>
            <a:r>
              <a:rPr lang="pl-PL" dirty="0" err="1"/>
              <a:t>czeremucha</a:t>
            </a:r>
            <a:r>
              <a:rPr lang="pl-PL" dirty="0"/>
              <a:t> oraz czeremcha pospolita, a rzadziej jako śliwa </a:t>
            </a:r>
            <a:r>
              <a:rPr lang="pl-PL" dirty="0" err="1"/>
              <a:t>kocierpka</a:t>
            </a:r>
            <a:r>
              <a:rPr lang="pl-PL" dirty="0"/>
              <a:t>. Z tego względu, że czeremcha zalicza się do gatunku drzew lub krzewów, jest rośliną dość dużą i obszerną. Jako drzewo może osiągać nawet do 15 m wysokości, natomiast jako krzew od 0,5 m do 4 m wysokości. Korona czeremchy amerykańskiej jest szeroka, a gałęzie rośliny zazwyczaj wolno zwisają. Czeremchę zwyczajną można poznać również po białych i pięknie pachnących kwiatach, które układają się w grona (zwisające kwiatostany) o długości około 15 cm. Jeśli chodzi o owoce czeremchy to są one czarne, błyszczące i kuliste. Ich wielkość nie przekracza 8 mm, czyli tradycyjnej wielkości grochu. Po rozgnieceniu są dość lepkie, a w smaku słodko-gorzkie. Ciekawym jest, że czeremcha amerykańska w łatwy sposób wytwarza tzw. pędy odroślowe, dzięki czemu ma zdolność szybkiego rozrastania się i tworzenia właśnie rośliny krzewiastej. , smrodynia czy też </a:t>
            </a:r>
            <a:r>
              <a:rPr lang="pl-PL" dirty="0" err="1"/>
              <a:t>trzemcha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018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1031</Words>
  <Application>Microsoft Office PowerPoint</Application>
  <PresentationFormat>Niestandardowy</PresentationFormat>
  <Paragraphs>49</Paragraphs>
  <Slides>12</Slides>
  <Notes>5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Lucida Sans Unicode</vt:lpstr>
      <vt:lpstr>Times New Roman</vt:lpstr>
      <vt:lpstr>Office Theme</vt:lpstr>
      <vt:lpstr>       OBCY ROŚNIE NA MOIM          PODWÓRKU  Julia Bubrowiecka  Emil Gronowski  Klasa V Szkoła Podstawowa w Klonie   </vt:lpstr>
      <vt:lpstr>Prezentacja programu PowerPoint</vt:lpstr>
      <vt:lpstr>Gatunek inwazyjny jest to gatunek obcy, którego wprowadzenie lub zawleczenie wywołuje zagrożenie dla lokalnej różnorodności biologicznej i gospodarki człowieka.</vt:lpstr>
      <vt:lpstr>Zdjęcie satelitarne Klonu z naniesionymi roślinami inwazyjnymi.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Illustration</dc:title>
  <cp:lastModifiedBy>Użytkownik systemu Windows</cp:lastModifiedBy>
  <cp:revision>27</cp:revision>
  <cp:lastPrinted>1601-01-01T00:00:00Z</cp:lastPrinted>
  <dcterms:created xsi:type="dcterms:W3CDTF">2020-11-05T14:49:52Z</dcterms:created>
  <dcterms:modified xsi:type="dcterms:W3CDTF">2020-11-10T11:03:54Z</dcterms:modified>
</cp:coreProperties>
</file>